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今城基" initials="今城基" lastIdx="0" clrIdx="0">
    <p:extLst>
      <p:ext uri="{19B8F6BF-5375-455C-9EA6-DF929625EA0E}">
        <p15:presenceInfo xmlns:p15="http://schemas.microsoft.com/office/powerpoint/2012/main" userId="45a6d20c4c5a39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329" autoAdjust="0"/>
  </p:normalViewPr>
  <p:slideViewPr>
    <p:cSldViewPr snapToGrid="0">
      <p:cViewPr varScale="1">
        <p:scale>
          <a:sx n="43" d="100"/>
          <a:sy n="43" d="100"/>
        </p:scale>
        <p:origin x="1387" y="53"/>
      </p:cViewPr>
      <p:guideLst/>
    </p:cSldViewPr>
  </p:slideViewPr>
  <p:notesTextViewPr>
    <p:cViewPr>
      <p:scale>
        <a:sx n="1" d="1"/>
        <a:sy n="1" d="1"/>
      </p:scale>
      <p:origin x="0" y="0"/>
    </p:cViewPr>
  </p:notesTextViewPr>
  <p:notesViewPr>
    <p:cSldViewPr snapToGrid="0">
      <p:cViewPr varScale="1">
        <p:scale>
          <a:sx n="42" d="100"/>
          <a:sy n="42" d="100"/>
        </p:scale>
        <p:origin x="232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majo\Documents\008&#12471;&#12491;&#12450;&#12493;&#12483;&#12488;&#27178;&#38920;&#36032;&#32113;&#35336;&#12487;&#12540;&#12479;\&#20250;&#21729;&#28382;&#22312;&#26399;&#38291;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会員の在籍期間</a:t>
            </a:r>
          </a:p>
        </c:rich>
      </c:tx>
      <c:layout>
        <c:manualLayout>
          <c:xMode val="edge"/>
          <c:yMode val="edge"/>
          <c:x val="0.39332521840567031"/>
          <c:y val="0.10678210678210678"/>
        </c:manualLayout>
      </c:layout>
      <c:overlay val="0"/>
    </c:title>
    <c:autoTitleDeleted val="0"/>
    <c:plotArea>
      <c:layout>
        <c:manualLayout>
          <c:layoutTarget val="inner"/>
          <c:xMode val="edge"/>
          <c:yMode val="edge"/>
          <c:x val="5.8099518810148729E-2"/>
          <c:y val="7.4548702245552642E-2"/>
          <c:w val="0.70795603674540686"/>
          <c:h val="0.76914113008601204"/>
        </c:manualLayout>
      </c:layout>
      <c:lineChart>
        <c:grouping val="standard"/>
        <c:varyColors val="0"/>
        <c:ser>
          <c:idx val="0"/>
          <c:order val="0"/>
          <c:tx>
            <c:strRef>
              <c:f>[会員滞在期間2013.xlsx]Sheet1!$A$3</c:f>
              <c:strCache>
                <c:ptCount val="1"/>
                <c:pt idx="0">
                  <c:v>今城9904</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[会員滞在期間2013.xlsx]Sheet1!$B$3:$P$3</c:f>
              <c:numCache>
                <c:formatCode>General</c:formatCode>
                <c:ptCount val="15"/>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numCache>
            </c:numRef>
          </c:val>
          <c:smooth val="0"/>
        </c:ser>
        <c:ser>
          <c:idx val="1"/>
          <c:order val="1"/>
          <c:tx>
            <c:strRef>
              <c:f>[会員滞在期間2013.xlsx]Sheet1!$A$4</c:f>
              <c:strCache>
                <c:ptCount val="1"/>
                <c:pt idx="0">
                  <c:v>橋本0201</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[会員滞在期間2013.xlsx]Sheet1!$B$4:$P$4</c:f>
              <c:numCache>
                <c:formatCode>General</c:formatCode>
                <c:ptCount val="15"/>
                <c:pt idx="3">
                  <c:v>19</c:v>
                </c:pt>
                <c:pt idx="4">
                  <c:v>19</c:v>
                </c:pt>
                <c:pt idx="5">
                  <c:v>19</c:v>
                </c:pt>
                <c:pt idx="6">
                  <c:v>19</c:v>
                </c:pt>
                <c:pt idx="7">
                  <c:v>19</c:v>
                </c:pt>
                <c:pt idx="8">
                  <c:v>19</c:v>
                </c:pt>
                <c:pt idx="9">
                  <c:v>19</c:v>
                </c:pt>
                <c:pt idx="10">
                  <c:v>19</c:v>
                </c:pt>
                <c:pt idx="11">
                  <c:v>19</c:v>
                </c:pt>
                <c:pt idx="12">
                  <c:v>19</c:v>
                </c:pt>
                <c:pt idx="13">
                  <c:v>19</c:v>
                </c:pt>
                <c:pt idx="14">
                  <c:v>19</c:v>
                </c:pt>
              </c:numCache>
            </c:numRef>
          </c:val>
          <c:smooth val="0"/>
        </c:ser>
        <c:ser>
          <c:idx val="2"/>
          <c:order val="2"/>
          <c:tx>
            <c:strRef>
              <c:f>[会員滞在期間2013.xlsx]Sheet1!$A$5</c:f>
              <c:strCache>
                <c:ptCount val="1"/>
                <c:pt idx="0">
                  <c:v>市川0209</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[会員滞在期間2013.xlsx]Sheet1!$B$5:$P$5</c:f>
              <c:numCache>
                <c:formatCode>General</c:formatCode>
                <c:ptCount val="15"/>
                <c:pt idx="3">
                  <c:v>18</c:v>
                </c:pt>
                <c:pt idx="4">
                  <c:v>18</c:v>
                </c:pt>
                <c:pt idx="5">
                  <c:v>18</c:v>
                </c:pt>
                <c:pt idx="6">
                  <c:v>18</c:v>
                </c:pt>
                <c:pt idx="7">
                  <c:v>18</c:v>
                </c:pt>
                <c:pt idx="8">
                  <c:v>18</c:v>
                </c:pt>
                <c:pt idx="9">
                  <c:v>18</c:v>
                </c:pt>
                <c:pt idx="10">
                  <c:v>18</c:v>
                </c:pt>
                <c:pt idx="11">
                  <c:v>18</c:v>
                </c:pt>
                <c:pt idx="12">
                  <c:v>18</c:v>
                </c:pt>
                <c:pt idx="13">
                  <c:v>18</c:v>
                </c:pt>
                <c:pt idx="14">
                  <c:v>18</c:v>
                </c:pt>
              </c:numCache>
            </c:numRef>
          </c:val>
          <c:smooth val="0"/>
        </c:ser>
        <c:ser>
          <c:idx val="3"/>
          <c:order val="3"/>
          <c:tx>
            <c:strRef>
              <c:f>[会員滞在期間2013.xlsx]Sheet1!$A$6</c:f>
              <c:strCache>
                <c:ptCount val="1"/>
                <c:pt idx="0">
                  <c:v>穴井0210</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[会員滞在期間2013.xlsx]Sheet1!$B$6:$P$6</c:f>
              <c:numCache>
                <c:formatCode>General</c:formatCode>
                <c:ptCount val="15"/>
                <c:pt idx="3">
                  <c:v>17</c:v>
                </c:pt>
                <c:pt idx="4">
                  <c:v>17</c:v>
                </c:pt>
                <c:pt idx="5">
                  <c:v>17</c:v>
                </c:pt>
                <c:pt idx="6">
                  <c:v>17</c:v>
                </c:pt>
                <c:pt idx="7">
                  <c:v>17</c:v>
                </c:pt>
                <c:pt idx="8">
                  <c:v>17</c:v>
                </c:pt>
                <c:pt idx="9">
                  <c:v>17</c:v>
                </c:pt>
                <c:pt idx="10">
                  <c:v>17</c:v>
                </c:pt>
                <c:pt idx="11">
                  <c:v>17</c:v>
                </c:pt>
                <c:pt idx="12">
                  <c:v>17</c:v>
                </c:pt>
                <c:pt idx="13">
                  <c:v>17</c:v>
                </c:pt>
                <c:pt idx="14">
                  <c:v>17</c:v>
                </c:pt>
              </c:numCache>
            </c:numRef>
          </c:val>
          <c:smooth val="0"/>
        </c:ser>
        <c:ser>
          <c:idx val="4"/>
          <c:order val="4"/>
          <c:tx>
            <c:strRef>
              <c:f>[会員滞在期間2013.xlsx]Sheet1!$A$7</c:f>
              <c:strCache>
                <c:ptCount val="1"/>
                <c:pt idx="0">
                  <c:v>柴崎0304</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[会員滞在期間2013.xlsx]Sheet1!$B$7:$P$7</c:f>
              <c:numCache>
                <c:formatCode>General</c:formatCode>
                <c:ptCount val="15"/>
                <c:pt idx="4">
                  <c:v>16</c:v>
                </c:pt>
                <c:pt idx="5">
                  <c:v>16</c:v>
                </c:pt>
                <c:pt idx="6">
                  <c:v>16</c:v>
                </c:pt>
                <c:pt idx="7">
                  <c:v>16</c:v>
                </c:pt>
                <c:pt idx="8">
                  <c:v>16</c:v>
                </c:pt>
                <c:pt idx="9">
                  <c:v>16</c:v>
                </c:pt>
                <c:pt idx="10">
                  <c:v>16</c:v>
                </c:pt>
                <c:pt idx="11">
                  <c:v>16</c:v>
                </c:pt>
                <c:pt idx="12">
                  <c:v>16</c:v>
                </c:pt>
                <c:pt idx="13">
                  <c:v>16</c:v>
                </c:pt>
                <c:pt idx="14">
                  <c:v>16</c:v>
                </c:pt>
              </c:numCache>
            </c:numRef>
          </c:val>
          <c:smooth val="0"/>
        </c:ser>
        <c:ser>
          <c:idx val="5"/>
          <c:order val="5"/>
          <c:tx>
            <c:strRef>
              <c:f>[会員滞在期間2013.xlsx]Sheet1!$A$8</c:f>
              <c:strCache>
                <c:ptCount val="1"/>
                <c:pt idx="0">
                  <c:v>井上0408</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[会員滞在期間2013.xlsx]Sheet1!$B$8:$P$8</c:f>
              <c:numCache>
                <c:formatCode>General</c:formatCode>
                <c:ptCount val="15"/>
                <c:pt idx="5">
                  <c:v>15</c:v>
                </c:pt>
                <c:pt idx="6">
                  <c:v>15</c:v>
                </c:pt>
                <c:pt idx="7">
                  <c:v>15</c:v>
                </c:pt>
                <c:pt idx="8">
                  <c:v>15</c:v>
                </c:pt>
                <c:pt idx="9">
                  <c:v>15</c:v>
                </c:pt>
                <c:pt idx="10">
                  <c:v>15</c:v>
                </c:pt>
                <c:pt idx="11">
                  <c:v>15</c:v>
                </c:pt>
                <c:pt idx="12">
                  <c:v>15</c:v>
                </c:pt>
                <c:pt idx="13">
                  <c:v>15</c:v>
                </c:pt>
                <c:pt idx="14">
                  <c:v>15</c:v>
                </c:pt>
              </c:numCache>
            </c:numRef>
          </c:val>
          <c:smooth val="0"/>
        </c:ser>
        <c:ser>
          <c:idx val="6"/>
          <c:order val="6"/>
          <c:tx>
            <c:strRef>
              <c:f>[会員滞在期間2013.xlsx]Sheet1!$A$9</c:f>
              <c:strCache>
                <c:ptCount val="1"/>
                <c:pt idx="0">
                  <c:v>高橋0409</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[会員滞在期間2013.xlsx]Sheet1!$B$9:$P$9</c:f>
              <c:numCache>
                <c:formatCode>General</c:formatCode>
                <c:ptCount val="15"/>
                <c:pt idx="5">
                  <c:v>14</c:v>
                </c:pt>
                <c:pt idx="6">
                  <c:v>14</c:v>
                </c:pt>
                <c:pt idx="7">
                  <c:v>14</c:v>
                </c:pt>
                <c:pt idx="8">
                  <c:v>14</c:v>
                </c:pt>
                <c:pt idx="9">
                  <c:v>14</c:v>
                </c:pt>
                <c:pt idx="10">
                  <c:v>14</c:v>
                </c:pt>
                <c:pt idx="11">
                  <c:v>14</c:v>
                </c:pt>
                <c:pt idx="12">
                  <c:v>14</c:v>
                </c:pt>
                <c:pt idx="13">
                  <c:v>14</c:v>
                </c:pt>
                <c:pt idx="14">
                  <c:v>14</c:v>
                </c:pt>
              </c:numCache>
            </c:numRef>
          </c:val>
          <c:smooth val="0"/>
        </c:ser>
        <c:ser>
          <c:idx val="7"/>
          <c:order val="7"/>
          <c:tx>
            <c:strRef>
              <c:f>[会員滞在期間2013.xlsx]Sheet1!$A$10</c:f>
              <c:strCache>
                <c:ptCount val="1"/>
                <c:pt idx="0">
                  <c:v>山根0410</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[会員滞在期間2013.xlsx]Sheet1!$B$10:$P$10</c:f>
              <c:numCache>
                <c:formatCode>General</c:formatCode>
                <c:ptCount val="15"/>
                <c:pt idx="5">
                  <c:v>13</c:v>
                </c:pt>
                <c:pt idx="6">
                  <c:v>13</c:v>
                </c:pt>
                <c:pt idx="7">
                  <c:v>13</c:v>
                </c:pt>
                <c:pt idx="8">
                  <c:v>13</c:v>
                </c:pt>
                <c:pt idx="9">
                  <c:v>13</c:v>
                </c:pt>
                <c:pt idx="10">
                  <c:v>13</c:v>
                </c:pt>
                <c:pt idx="11">
                  <c:v>13</c:v>
                </c:pt>
                <c:pt idx="12">
                  <c:v>13</c:v>
                </c:pt>
                <c:pt idx="13">
                  <c:v>13</c:v>
                </c:pt>
                <c:pt idx="14">
                  <c:v>13</c:v>
                </c:pt>
              </c:numCache>
            </c:numRef>
          </c:val>
          <c:smooth val="0"/>
        </c:ser>
        <c:ser>
          <c:idx val="8"/>
          <c:order val="8"/>
          <c:tx>
            <c:strRef>
              <c:f>[会員滞在期間2013.xlsx]Sheet1!$A$11</c:f>
              <c:strCache>
                <c:ptCount val="1"/>
                <c:pt idx="0">
                  <c:v>菅沢0503</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[会員滞在期間2013.xlsx]Sheet1!$B$11:$P$11</c:f>
              <c:numCache>
                <c:formatCode>General</c:formatCode>
                <c:ptCount val="15"/>
                <c:pt idx="6">
                  <c:v>12</c:v>
                </c:pt>
                <c:pt idx="7">
                  <c:v>12</c:v>
                </c:pt>
                <c:pt idx="8">
                  <c:v>12</c:v>
                </c:pt>
                <c:pt idx="9">
                  <c:v>12</c:v>
                </c:pt>
                <c:pt idx="10">
                  <c:v>12</c:v>
                </c:pt>
                <c:pt idx="11">
                  <c:v>12</c:v>
                </c:pt>
                <c:pt idx="12">
                  <c:v>12</c:v>
                </c:pt>
                <c:pt idx="13">
                  <c:v>12</c:v>
                </c:pt>
                <c:pt idx="14">
                  <c:v>12</c:v>
                </c:pt>
              </c:numCache>
            </c:numRef>
          </c:val>
          <c:smooth val="0"/>
        </c:ser>
        <c:ser>
          <c:idx val="9"/>
          <c:order val="9"/>
          <c:tx>
            <c:strRef>
              <c:f>[会員滞在期間2013.xlsx]Sheet1!$A$12</c:f>
              <c:strCache>
                <c:ptCount val="1"/>
                <c:pt idx="0">
                  <c:v>飯塚0604</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[会員滞在期間2013.xlsx]Sheet1!$B$12:$P$12</c:f>
              <c:numCache>
                <c:formatCode>General</c:formatCode>
                <c:ptCount val="15"/>
                <c:pt idx="7">
                  <c:v>11</c:v>
                </c:pt>
                <c:pt idx="8">
                  <c:v>11</c:v>
                </c:pt>
                <c:pt idx="9">
                  <c:v>11</c:v>
                </c:pt>
                <c:pt idx="10">
                  <c:v>11</c:v>
                </c:pt>
                <c:pt idx="11">
                  <c:v>11</c:v>
                </c:pt>
                <c:pt idx="12">
                  <c:v>11</c:v>
                </c:pt>
                <c:pt idx="13">
                  <c:v>11</c:v>
                </c:pt>
                <c:pt idx="14">
                  <c:v>11</c:v>
                </c:pt>
              </c:numCache>
            </c:numRef>
          </c:val>
          <c:smooth val="0"/>
        </c:ser>
        <c:ser>
          <c:idx val="10"/>
          <c:order val="10"/>
          <c:tx>
            <c:strRef>
              <c:f>[会員滞在期間2013.xlsx]Sheet1!$A$13</c:f>
              <c:strCache>
                <c:ptCount val="1"/>
                <c:pt idx="0">
                  <c:v>迎    0712</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[会員滞在期間2013.xlsx]Sheet1!$B$13:$P$13</c:f>
              <c:numCache>
                <c:formatCode>General</c:formatCode>
                <c:ptCount val="15"/>
                <c:pt idx="8">
                  <c:v>10</c:v>
                </c:pt>
                <c:pt idx="9">
                  <c:v>10</c:v>
                </c:pt>
                <c:pt idx="10">
                  <c:v>10</c:v>
                </c:pt>
                <c:pt idx="11">
                  <c:v>10</c:v>
                </c:pt>
                <c:pt idx="12">
                  <c:v>10</c:v>
                </c:pt>
                <c:pt idx="13">
                  <c:v>10</c:v>
                </c:pt>
                <c:pt idx="14">
                  <c:v>10</c:v>
                </c:pt>
              </c:numCache>
            </c:numRef>
          </c:val>
          <c:smooth val="0"/>
        </c:ser>
        <c:ser>
          <c:idx val="11"/>
          <c:order val="11"/>
          <c:tx>
            <c:strRef>
              <c:f>[会員滞在期間2013.xlsx]Sheet1!$A$14</c:f>
              <c:strCache>
                <c:ptCount val="1"/>
                <c:pt idx="0">
                  <c:v>川瀬0806</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[会員滞在期間2013.xlsx]Sheet1!$B$14:$P$14</c:f>
              <c:numCache>
                <c:formatCode>General</c:formatCode>
                <c:ptCount val="15"/>
                <c:pt idx="9">
                  <c:v>9</c:v>
                </c:pt>
                <c:pt idx="10">
                  <c:v>9</c:v>
                </c:pt>
                <c:pt idx="11">
                  <c:v>9</c:v>
                </c:pt>
                <c:pt idx="12">
                  <c:v>9</c:v>
                </c:pt>
                <c:pt idx="13">
                  <c:v>9</c:v>
                </c:pt>
                <c:pt idx="14">
                  <c:v>9</c:v>
                </c:pt>
              </c:numCache>
            </c:numRef>
          </c:val>
          <c:smooth val="0"/>
        </c:ser>
        <c:ser>
          <c:idx val="12"/>
          <c:order val="12"/>
          <c:tx>
            <c:strRef>
              <c:f>[会員滞在期間2013.xlsx]Sheet1!$A$15</c:f>
              <c:strCache>
                <c:ptCount val="1"/>
                <c:pt idx="0">
                  <c:v>古田0908</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[会員滞在期間2013.xlsx]Sheet1!$B$15:$P$15</c:f>
              <c:numCache>
                <c:formatCode>General</c:formatCode>
                <c:ptCount val="15"/>
                <c:pt idx="10">
                  <c:v>8</c:v>
                </c:pt>
                <c:pt idx="11">
                  <c:v>8</c:v>
                </c:pt>
                <c:pt idx="12">
                  <c:v>8</c:v>
                </c:pt>
                <c:pt idx="13">
                  <c:v>8</c:v>
                </c:pt>
                <c:pt idx="14">
                  <c:v>8</c:v>
                </c:pt>
              </c:numCache>
            </c:numRef>
          </c:val>
          <c:smooth val="0"/>
        </c:ser>
        <c:ser>
          <c:idx val="13"/>
          <c:order val="13"/>
          <c:tx>
            <c:strRef>
              <c:f>[会員滞在期間2013.xlsx]Sheet1!$A$16</c:f>
              <c:strCache>
                <c:ptCount val="1"/>
                <c:pt idx="0">
                  <c:v>諏訪1004</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[会員滞在期間2013.xlsx]Sheet1!$B$16:$P$16</c:f>
              <c:numCache>
                <c:formatCode>General</c:formatCode>
                <c:ptCount val="15"/>
                <c:pt idx="11">
                  <c:v>7</c:v>
                </c:pt>
                <c:pt idx="12">
                  <c:v>7</c:v>
                </c:pt>
                <c:pt idx="13">
                  <c:v>7</c:v>
                </c:pt>
                <c:pt idx="14">
                  <c:v>7</c:v>
                </c:pt>
              </c:numCache>
            </c:numRef>
          </c:val>
          <c:smooth val="0"/>
        </c:ser>
        <c:ser>
          <c:idx val="14"/>
          <c:order val="14"/>
          <c:tx>
            <c:strRef>
              <c:f>[会員滞在期間2013.xlsx]Sheet1!$A$17</c:f>
              <c:strCache>
                <c:ptCount val="1"/>
                <c:pt idx="0">
                  <c:v>七澤1012</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[会員滞在期間2013.xlsx]Sheet1!$B$17:$P$17</c:f>
              <c:numCache>
                <c:formatCode>General</c:formatCode>
                <c:ptCount val="15"/>
                <c:pt idx="11">
                  <c:v>6</c:v>
                </c:pt>
                <c:pt idx="12">
                  <c:v>6</c:v>
                </c:pt>
                <c:pt idx="13">
                  <c:v>6</c:v>
                </c:pt>
                <c:pt idx="14">
                  <c:v>6</c:v>
                </c:pt>
              </c:numCache>
            </c:numRef>
          </c:val>
          <c:smooth val="0"/>
        </c:ser>
        <c:ser>
          <c:idx val="15"/>
          <c:order val="15"/>
          <c:tx>
            <c:strRef>
              <c:f>[会員滞在期間2013.xlsx]Sheet1!$A$18</c:f>
              <c:strCache>
                <c:ptCount val="1"/>
                <c:pt idx="0">
                  <c:v>山本1103</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[会員滞在期間2013.xlsx]Sheet1!$B$18:$P$18</c:f>
              <c:numCache>
                <c:formatCode>General</c:formatCode>
                <c:ptCount val="15"/>
                <c:pt idx="12">
                  <c:v>5</c:v>
                </c:pt>
                <c:pt idx="13">
                  <c:v>5</c:v>
                </c:pt>
                <c:pt idx="14">
                  <c:v>5</c:v>
                </c:pt>
              </c:numCache>
            </c:numRef>
          </c:val>
          <c:smooth val="0"/>
        </c:ser>
        <c:ser>
          <c:idx val="16"/>
          <c:order val="16"/>
          <c:tx>
            <c:strRef>
              <c:f>[会員滞在期間2013.xlsx]Sheet1!$A$19</c:f>
              <c:strCache>
                <c:ptCount val="1"/>
                <c:pt idx="0">
                  <c:v>落合1106</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[会員滞在期間2013.xlsx]Sheet1!$B$19:$P$19</c:f>
              <c:numCache>
                <c:formatCode>General</c:formatCode>
                <c:ptCount val="15"/>
                <c:pt idx="12">
                  <c:v>4</c:v>
                </c:pt>
                <c:pt idx="13">
                  <c:v>4</c:v>
                </c:pt>
                <c:pt idx="14">
                  <c:v>4</c:v>
                </c:pt>
              </c:numCache>
            </c:numRef>
          </c:val>
          <c:smooth val="0"/>
        </c:ser>
        <c:ser>
          <c:idx val="17"/>
          <c:order val="17"/>
          <c:tx>
            <c:strRef>
              <c:f>[会員滞在期間2013.xlsx]Sheet1!$A$20</c:f>
              <c:strCache>
                <c:ptCount val="1"/>
                <c:pt idx="0">
                  <c:v>蒲谷1108</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[会員滞在期間2013.xlsx]Sheet1!$B$20:$P$20</c:f>
              <c:numCache>
                <c:formatCode>General</c:formatCode>
                <c:ptCount val="15"/>
                <c:pt idx="12">
                  <c:v>3</c:v>
                </c:pt>
                <c:pt idx="13">
                  <c:v>3</c:v>
                </c:pt>
                <c:pt idx="14">
                  <c:v>3</c:v>
                </c:pt>
              </c:numCache>
            </c:numRef>
          </c:val>
          <c:smooth val="0"/>
        </c:ser>
        <c:ser>
          <c:idx val="18"/>
          <c:order val="18"/>
          <c:tx>
            <c:strRef>
              <c:f>[会員滞在期間2013.xlsx]Sheet1!$A$21</c:f>
              <c:strCache>
                <c:ptCount val="1"/>
                <c:pt idx="0">
                  <c:v>吉川1303</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[会員滞在期間2013.xlsx]Sheet1!$B$21:$P$21</c:f>
              <c:numCache>
                <c:formatCode>General</c:formatCode>
                <c:ptCount val="15"/>
                <c:pt idx="14">
                  <c:v>2</c:v>
                </c:pt>
              </c:numCache>
            </c:numRef>
          </c:val>
          <c:smooth val="0"/>
        </c:ser>
        <c:ser>
          <c:idx val="19"/>
          <c:order val="19"/>
          <c:tx>
            <c:strRef>
              <c:f>[会員滞在期間2013.xlsx]Sheet1!$A$22</c:f>
              <c:strCache>
                <c:ptCount val="1"/>
                <c:pt idx="0">
                  <c:v>松村1304</c:v>
                </c:pt>
              </c:strCache>
            </c:strRef>
          </c:tx>
          <c:marker>
            <c:symbol val="none"/>
          </c:marker>
          <c:cat>
            <c:strRef>
              <c:f>[会員滞在期間2013.xlsx]Sheet1!$B$2:$P$2</c:f>
              <c:strCache>
                <c:ptCount val="15"/>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strCache>
            </c:strRef>
          </c:cat>
          <c:val>
            <c:numRef>
              <c:f>[会員滞在期間2013.xlsx]Sheet1!$B$22:$P$22</c:f>
              <c:numCache>
                <c:formatCode>General</c:formatCode>
                <c:ptCount val="15"/>
                <c:pt idx="14">
                  <c:v>1</c:v>
                </c:pt>
              </c:numCache>
            </c:numRef>
          </c:val>
          <c:smooth val="0"/>
        </c:ser>
        <c:dLbls>
          <c:showLegendKey val="0"/>
          <c:showVal val="0"/>
          <c:showCatName val="0"/>
          <c:showSerName val="0"/>
          <c:showPercent val="0"/>
          <c:showBubbleSize val="0"/>
        </c:dLbls>
        <c:smooth val="0"/>
        <c:axId val="175866152"/>
        <c:axId val="4720336"/>
      </c:lineChart>
      <c:catAx>
        <c:axId val="175866152"/>
        <c:scaling>
          <c:orientation val="minMax"/>
        </c:scaling>
        <c:delete val="0"/>
        <c:axPos val="b"/>
        <c:numFmt formatCode="General" sourceLinked="0"/>
        <c:majorTickMark val="out"/>
        <c:minorTickMark val="none"/>
        <c:tickLblPos val="nextTo"/>
        <c:txPr>
          <a:bodyPr/>
          <a:lstStyle/>
          <a:p>
            <a:pPr>
              <a:defRPr sz="1400" b="1"/>
            </a:pPr>
            <a:endParaRPr lang="ja-JP"/>
          </a:p>
        </c:txPr>
        <c:crossAx val="4720336"/>
        <c:crosses val="autoZero"/>
        <c:auto val="1"/>
        <c:lblAlgn val="ctr"/>
        <c:lblOffset val="100"/>
        <c:noMultiLvlLbl val="0"/>
      </c:catAx>
      <c:valAx>
        <c:axId val="4720336"/>
        <c:scaling>
          <c:orientation val="minMax"/>
        </c:scaling>
        <c:delete val="0"/>
        <c:axPos val="l"/>
        <c:majorGridlines/>
        <c:numFmt formatCode="General" sourceLinked="1"/>
        <c:majorTickMark val="out"/>
        <c:minorTickMark val="none"/>
        <c:tickLblPos val="nextTo"/>
        <c:crossAx val="175866152"/>
        <c:crosses val="autoZero"/>
        <c:crossBetween val="between"/>
      </c:valAx>
    </c:plotArea>
    <c:legend>
      <c:legendPos val="r"/>
      <c:layout>
        <c:manualLayout>
          <c:xMode val="edge"/>
          <c:yMode val="edge"/>
          <c:x val="0.78869565217391302"/>
          <c:y val="4.8176843605405424E-2"/>
          <c:w val="0.14741547070278629"/>
          <c:h val="0.92183749168748874"/>
        </c:manualLayout>
      </c:layout>
      <c:overlay val="0"/>
      <c:txPr>
        <a:bodyPr/>
        <a:lstStyle/>
        <a:p>
          <a:pPr>
            <a:defRPr sz="1400" b="1"/>
          </a:pPr>
          <a:endParaRPr lang="ja-JP"/>
        </a:p>
      </c:txPr>
    </c:legend>
    <c:plotVisOnly val="1"/>
    <c:dispBlanksAs val="gap"/>
    <c:showDLblsOverMax val="0"/>
  </c:chart>
  <c:spPr>
    <a:solidFill>
      <a:schemeClr val="bg1">
        <a:lumMod val="95000"/>
        <a:lumOff val="5000"/>
      </a:schemeClr>
    </a:solid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53F38D-416D-4419-BCFE-2ACC0BDC0A51}" type="slidenum">
              <a:rPr kumimoji="1" lang="ja-JP" altLang="en-US" smtClean="0"/>
              <a:t>‹#›</a:t>
            </a:fld>
            <a:endParaRPr kumimoji="1" lang="ja-JP" altLang="en-US"/>
          </a:p>
        </p:txBody>
      </p:sp>
    </p:spTree>
    <p:extLst>
      <p:ext uri="{BB962C8B-B14F-4D97-AF65-F5344CB8AC3E}">
        <p14:creationId xmlns:p14="http://schemas.microsoft.com/office/powerpoint/2010/main" val="1732100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BE3FF-D354-4A9A-AA3E-A252511A1811}" type="datetimeFigureOut">
              <a:rPr kumimoji="1" lang="ja-JP" altLang="en-US" smtClean="0"/>
              <a:t>2013/5/8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r>
              <a:rPr lang="ja-JP" altLang="en-US" dirty="0" err="1" smtClean="0"/>
              <a:t>はははは</a:t>
            </a:r>
            <a:r>
              <a:rPr lang="ja-JP" altLang="en-US" dirty="0" smtClean="0"/>
              <a:t>はははははははははははははははははははははははははははははははははははははははははははははははははははははははははは</a:t>
            </a:r>
            <a:r>
              <a:rPr lang="en-US" altLang="ja-JP" dirty="0" smtClean="0"/>
              <a:t>13</a:t>
            </a:r>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6BC32-282D-4251-86F4-60EEF76BAC0B}" type="slidenum">
              <a:rPr kumimoji="1" lang="ja-JP" altLang="en-US" smtClean="0"/>
              <a:t>‹#›</a:t>
            </a:fld>
            <a:endParaRPr kumimoji="1" lang="ja-JP" altLang="en-US"/>
          </a:p>
        </p:txBody>
      </p:sp>
    </p:spTree>
    <p:extLst>
      <p:ext uri="{BB962C8B-B14F-4D97-AF65-F5344CB8AC3E}">
        <p14:creationId xmlns:p14="http://schemas.microsoft.com/office/powerpoint/2010/main" val="21581181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03958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5475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ja-JP" altLang="en-US" smtClean="0"/>
              <a:t>マスター タイトルの書式設定</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6173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ja-JP" altLang="en-US" smtClean="0"/>
              <a:t>マスター タイトルの書式設定</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ja-JP" altLang="en-US" smtClean="0"/>
              <a:t>マスター テキストの書式設定</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14798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6315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49852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65772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2477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69786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7482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796027F-7875-4030-9381-8BD8C4F21935}" type="datetimeFigureOut">
              <a:rPr lang="en-US" smtClean="0"/>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76662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8310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5/8/2013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54579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1026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908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7" name="Date Placeholder 4"/>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10963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509A250-FF31-4206-8172-F9D3106AACB1}" type="datetimeFigureOut">
              <a:rPr lang="en-US" smtClean="0"/>
              <a:t>5/8/2013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643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5/8/2013</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101036202"/>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7"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7" rtl="0" eaLnBrk="1" latinLnBrk="0" hangingPunct="1">
        <a:defRPr kumimoji="1" sz="1800" kern="1200">
          <a:solidFill>
            <a:schemeClr val="tx1"/>
          </a:solidFill>
          <a:latin typeface="+mn-lt"/>
          <a:ea typeface="+mn-ea"/>
          <a:cs typeface="+mn-cs"/>
        </a:defRPr>
      </a:lvl1pPr>
      <a:lvl2pPr marL="457207" algn="l" defTabSz="457207" rtl="0" eaLnBrk="1" latinLnBrk="0" hangingPunct="1">
        <a:defRPr kumimoji="1" sz="1800" kern="1200">
          <a:solidFill>
            <a:schemeClr val="tx1"/>
          </a:solidFill>
          <a:latin typeface="+mn-lt"/>
          <a:ea typeface="+mn-ea"/>
          <a:cs typeface="+mn-cs"/>
        </a:defRPr>
      </a:lvl2pPr>
      <a:lvl3pPr marL="914415" algn="l" defTabSz="457207" rtl="0" eaLnBrk="1" latinLnBrk="0" hangingPunct="1">
        <a:defRPr kumimoji="1" sz="1800" kern="1200">
          <a:solidFill>
            <a:schemeClr val="tx1"/>
          </a:solidFill>
          <a:latin typeface="+mn-lt"/>
          <a:ea typeface="+mn-ea"/>
          <a:cs typeface="+mn-cs"/>
        </a:defRPr>
      </a:lvl3pPr>
      <a:lvl4pPr marL="1371622" algn="l" defTabSz="457207" rtl="0" eaLnBrk="1" latinLnBrk="0" hangingPunct="1">
        <a:defRPr kumimoji="1" sz="1800" kern="1200">
          <a:solidFill>
            <a:schemeClr val="tx1"/>
          </a:solidFill>
          <a:latin typeface="+mn-lt"/>
          <a:ea typeface="+mn-ea"/>
          <a:cs typeface="+mn-cs"/>
        </a:defRPr>
      </a:lvl4pPr>
      <a:lvl5pPr marL="1828831" algn="l" defTabSz="457207" rtl="0" eaLnBrk="1" latinLnBrk="0" hangingPunct="1">
        <a:defRPr kumimoji="1" sz="1800" kern="1200">
          <a:solidFill>
            <a:schemeClr val="tx1"/>
          </a:solidFill>
          <a:latin typeface="+mn-lt"/>
          <a:ea typeface="+mn-ea"/>
          <a:cs typeface="+mn-cs"/>
        </a:defRPr>
      </a:lvl5pPr>
      <a:lvl6pPr marL="2286038" algn="l" defTabSz="457207" rtl="0" eaLnBrk="1" latinLnBrk="0" hangingPunct="1">
        <a:defRPr kumimoji="1" sz="1800" kern="1200">
          <a:solidFill>
            <a:schemeClr val="tx1"/>
          </a:solidFill>
          <a:latin typeface="+mn-lt"/>
          <a:ea typeface="+mn-ea"/>
          <a:cs typeface="+mn-cs"/>
        </a:defRPr>
      </a:lvl6pPr>
      <a:lvl7pPr marL="2743246" algn="l" defTabSz="457207" rtl="0" eaLnBrk="1" latinLnBrk="0" hangingPunct="1">
        <a:defRPr kumimoji="1" sz="1800" kern="1200">
          <a:solidFill>
            <a:schemeClr val="tx1"/>
          </a:solidFill>
          <a:latin typeface="+mn-lt"/>
          <a:ea typeface="+mn-ea"/>
          <a:cs typeface="+mn-cs"/>
        </a:defRPr>
      </a:lvl7pPr>
      <a:lvl8pPr marL="3200453" algn="l" defTabSz="457207" rtl="0" eaLnBrk="1" latinLnBrk="0" hangingPunct="1">
        <a:defRPr kumimoji="1" sz="1800" kern="1200">
          <a:solidFill>
            <a:schemeClr val="tx1"/>
          </a:solidFill>
          <a:latin typeface="+mn-lt"/>
          <a:ea typeface="+mn-ea"/>
          <a:cs typeface="+mn-cs"/>
        </a:defRPr>
      </a:lvl8pPr>
      <a:lvl9pPr marL="3657661" algn="l" defTabSz="45720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http://m-imajo.main.jp/senior/anshinkan/anshinkan.html" TargetMode="External"/><Relationship Id="rId3" Type="http://schemas.openxmlformats.org/officeDocument/2006/relationships/oleObject" Target="../embeddings/oleObject7.bin"/><Relationship Id="rId7" Type="http://schemas.openxmlformats.org/officeDocument/2006/relationships/image" Target="../media/image12.jpeg"/><Relationship Id="rId12" Type="http://schemas.openxmlformats.org/officeDocument/2006/relationships/hyperlink" Target="http://m-imajo.main.jp/senior/shitamachi-sokai/tomonokai.html"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1.JPG"/><Relationship Id="rId11" Type="http://schemas.openxmlformats.org/officeDocument/2006/relationships/hyperlink" Target="http://m-imajo.main.jp/m-imajo/jlisimajo/gallery/image/1210/tateishipark.wmv" TargetMode="External"/><Relationship Id="rId5" Type="http://schemas.openxmlformats.org/officeDocument/2006/relationships/image" Target="../media/image10.jpeg"/><Relationship Id="rId10" Type="http://schemas.openxmlformats.org/officeDocument/2006/relationships/hyperlink" Target="http://www.youtube.com/watch?v=2da328nY_Jc" TargetMode="External"/><Relationship Id="rId4" Type="http://schemas.openxmlformats.org/officeDocument/2006/relationships/image" Target="../media/image2.emf"/><Relationship Id="rId9" Type="http://schemas.openxmlformats.org/officeDocument/2006/relationships/hyperlink" Target="http://www.youtube.com/watch?v=v7jbxCEFhMA" TargetMode="External"/><Relationship Id="rId14" Type="http://schemas.openxmlformats.org/officeDocument/2006/relationships/hyperlink" Target="http://sny-tomonokai.jimdo.com/&#12462;&#12515;&#12521;&#12522;&#1254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pf489.com/yokosuka/web/(S(cv2dlt45lgyjvp5541bpru55))/Wg_ModeSelect.aspx" TargetMode="External"/><Relationship Id="rId3" Type="http://schemas.openxmlformats.org/officeDocument/2006/relationships/hyperlink" Target="http://sny-tomonokai.jimdo.com/" TargetMode="External"/><Relationship Id="rId7" Type="http://schemas.openxmlformats.org/officeDocument/2006/relationships/hyperlink" Target="http://www.mmjp.or.jp/shogaigakushu/" TargetMode="External"/><Relationship Id="rId2" Type="http://schemas.openxmlformats.org/officeDocument/2006/relationships/hyperlink" Target="http://m-imajo.main.jp/senior/senior.html" TargetMode="External"/><Relationship Id="rId1" Type="http://schemas.openxmlformats.org/officeDocument/2006/relationships/slideLayout" Target="../slideLayouts/slideLayout2.xml"/><Relationship Id="rId6" Type="http://schemas.openxmlformats.org/officeDocument/2006/relationships/hyperlink" Target="http://www.yokosuka-supportcenter.jp/hp/support/index.html" TargetMode="External"/><Relationship Id="rId5" Type="http://schemas.openxmlformats.org/officeDocument/2006/relationships/hyperlink" Target="https://calendar.yahoo.co.jp/siniayksk" TargetMode="External"/><Relationship Id="rId4" Type="http://schemas.openxmlformats.org/officeDocument/2006/relationships/hyperlink" Target="http://siniatomo.web.fc2.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hyperlink" Target="http://m-imajo.main.jp/senior/digicame2012/digitalcameraclassroom2.wmv"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hyperlink" Target="http://m-imajo.main.jp/senior/jal/jal-maintenance.html" TargetMode="External"/><Relationship Id="rId5" Type="http://schemas.openxmlformats.org/officeDocument/2006/relationships/image" Target="../media/image7.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hyperlink" Target="http://m-imajo.main.jp/senior/einen2013/einen2013.html" TargetMode="Externa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48393" y="1147157"/>
            <a:ext cx="7780712" cy="3258588"/>
          </a:xfrm>
        </p:spPr>
        <p:txBody>
          <a:bodyPr/>
          <a:lstStyle/>
          <a:p>
            <a:pPr algn="ctr"/>
            <a:r>
              <a:rPr lang="ja-JP" altLang="en-US" sz="6600" b="1" dirty="0"/>
              <a:t>シニアネット</a:t>
            </a:r>
            <a:r>
              <a:rPr lang="ja-JP" altLang="en-US" sz="6600" b="1" dirty="0" smtClean="0"/>
              <a:t>横須賀</a:t>
            </a:r>
            <a:r>
              <a:rPr lang="ja-JP" altLang="en-US" dirty="0" smtClean="0"/>
              <a:t/>
            </a:r>
            <a:br>
              <a:rPr lang="ja-JP" altLang="en-US" dirty="0" smtClean="0"/>
            </a:br>
            <a:r>
              <a:rPr lang="ja-JP" altLang="en-US" sz="3200" b="1" dirty="0"/>
              <a:t>情報化支援ボランティア活動グループ</a:t>
            </a:r>
            <a:r>
              <a:rPr lang="ja-JP" altLang="en-US" dirty="0"/>
              <a:t/>
            </a:r>
            <a:br>
              <a:rPr lang="ja-JP" altLang="en-US" dirty="0"/>
            </a:br>
            <a:endParaRPr kumimoji="1" lang="ja-JP" altLang="en-US" b="1" dirty="0"/>
          </a:p>
        </p:txBody>
      </p:sp>
      <p:sp>
        <p:nvSpPr>
          <p:cNvPr id="3" name="サブタイトル 2"/>
          <p:cNvSpPr>
            <a:spLocks noGrp="1"/>
          </p:cNvSpPr>
          <p:nvPr>
            <p:ph type="subTitle" idx="1"/>
          </p:nvPr>
        </p:nvSpPr>
        <p:spPr>
          <a:xfrm>
            <a:off x="2702067" y="4950373"/>
            <a:ext cx="3673364" cy="1119352"/>
          </a:xfrm>
        </p:spPr>
        <p:txBody>
          <a:bodyPr>
            <a:normAutofit/>
          </a:bodyPr>
          <a:lstStyle/>
          <a:p>
            <a:pPr algn="ctr"/>
            <a:r>
              <a:rPr lang="ja-JP" altLang="en-US" sz="2800" b="1" dirty="0" smtClean="0">
                <a:solidFill>
                  <a:schemeClr val="tx1"/>
                </a:solidFill>
              </a:rPr>
              <a:t>制作　今城　基</a:t>
            </a:r>
            <a:endParaRPr lang="en-US" altLang="ja-JP" sz="2800" b="1" dirty="0">
              <a:solidFill>
                <a:schemeClr val="tx1"/>
              </a:solidFill>
            </a:endParaRPr>
          </a:p>
          <a:p>
            <a:pPr algn="ctr"/>
            <a:r>
              <a:rPr lang="en-US" altLang="ja-JP" sz="2800" b="1" dirty="0" smtClean="0">
                <a:solidFill>
                  <a:schemeClr val="tx1"/>
                </a:solidFill>
              </a:rPr>
              <a:t>2013</a:t>
            </a:r>
            <a:r>
              <a:rPr lang="ja-JP" altLang="en-US" sz="2800" b="1" dirty="0" smtClean="0">
                <a:solidFill>
                  <a:schemeClr val="tx1"/>
                </a:solidFill>
              </a:rPr>
              <a:t>年</a:t>
            </a:r>
            <a:r>
              <a:rPr lang="en-US" altLang="ja-JP" sz="2800" b="1" dirty="0" smtClean="0">
                <a:solidFill>
                  <a:schemeClr val="tx1"/>
                </a:solidFill>
              </a:rPr>
              <a:t>5</a:t>
            </a:r>
            <a:r>
              <a:rPr lang="ja-JP" altLang="en-US" sz="2800" b="1" dirty="0" smtClean="0">
                <a:solidFill>
                  <a:schemeClr val="tx1"/>
                </a:solidFill>
              </a:rPr>
              <a:t>月</a:t>
            </a:r>
            <a:endParaRPr lang="ja-JP" altLang="en-US" sz="2800" b="1" dirty="0">
              <a:solidFill>
                <a:schemeClr val="tx1"/>
              </a:solidFill>
            </a:endParaRPr>
          </a:p>
        </p:txBody>
      </p:sp>
    </p:spTree>
    <p:extLst>
      <p:ext uri="{BB962C8B-B14F-4D97-AF65-F5344CB8AC3E}">
        <p14:creationId xmlns:p14="http://schemas.microsoft.com/office/powerpoint/2010/main" val="1560691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8825" y="386216"/>
            <a:ext cx="8509661" cy="1400530"/>
          </a:xfrm>
        </p:spPr>
        <p:txBody>
          <a:bodyPr/>
          <a:lstStyle/>
          <a:p>
            <a:r>
              <a:rPr kumimoji="1" lang="ja-JP" altLang="en-US" b="1" dirty="0" smtClean="0"/>
              <a:t>シニアネット横須賀友の会支援</a:t>
            </a:r>
            <a:endParaRPr kumimoji="1" lang="ja-JP" altLang="en-US" b="1" dirty="0"/>
          </a:p>
        </p:txBody>
      </p:sp>
      <p:sp>
        <p:nvSpPr>
          <p:cNvPr id="6" name="コンテンツ プレースホルダー 5"/>
          <p:cNvSpPr>
            <a:spLocks noGrp="1"/>
          </p:cNvSpPr>
          <p:nvPr>
            <p:ph idx="1"/>
          </p:nvPr>
        </p:nvSpPr>
        <p:spPr>
          <a:xfrm>
            <a:off x="827700" y="2052925"/>
            <a:ext cx="7850786" cy="4195481"/>
          </a:xfrm>
        </p:spPr>
        <p:txBody>
          <a:bodyPr>
            <a:normAutofit lnSpcReduction="10000"/>
          </a:bodyPr>
          <a:lstStyle/>
          <a:p>
            <a:r>
              <a:rPr lang="ja-JP" altLang="en-US" sz="3200" b="1" dirty="0">
                <a:latin typeface="+mn-ea"/>
                <a:ea typeface="+mn-ea"/>
              </a:rPr>
              <a:t>友の会を世話するグルーブをつくる</a:t>
            </a:r>
          </a:p>
          <a:p>
            <a:r>
              <a:rPr lang="ja-JP" altLang="en-US" sz="3200" b="1" dirty="0">
                <a:latin typeface="+mn-ea"/>
                <a:ea typeface="+mn-ea"/>
              </a:rPr>
              <a:t>友の会に会長、役員をおき活動</a:t>
            </a:r>
            <a:r>
              <a:rPr lang="en-US" altLang="ja-JP" sz="3200" b="1" dirty="0">
                <a:latin typeface="+mn-ea"/>
                <a:ea typeface="+mn-ea"/>
              </a:rPr>
              <a:t>G</a:t>
            </a:r>
            <a:r>
              <a:rPr lang="ja-JP" altLang="en-US" sz="3200" b="1" dirty="0">
                <a:latin typeface="+mn-ea"/>
                <a:ea typeface="+mn-ea"/>
              </a:rPr>
              <a:t>をおく</a:t>
            </a:r>
          </a:p>
          <a:p>
            <a:r>
              <a:rPr lang="ja-JP" altLang="en-US" sz="3200" b="1" dirty="0">
                <a:latin typeface="+mn-ea"/>
                <a:ea typeface="+mn-ea"/>
              </a:rPr>
              <a:t>友の会向け特別講座の企画</a:t>
            </a:r>
          </a:p>
          <a:p>
            <a:r>
              <a:rPr lang="ja-JP" altLang="en-US" sz="3200" b="1" dirty="0">
                <a:latin typeface="+mn-ea"/>
                <a:ea typeface="+mn-ea"/>
              </a:rPr>
              <a:t>施設見学会・懇親会など合同主催</a:t>
            </a:r>
          </a:p>
          <a:p>
            <a:r>
              <a:rPr lang="ja-JP" altLang="en-US" sz="3200" b="1" dirty="0">
                <a:latin typeface="+mn-ea"/>
                <a:ea typeface="+mn-ea"/>
              </a:rPr>
              <a:t>友の会の総会開催支援</a:t>
            </a:r>
          </a:p>
          <a:p>
            <a:r>
              <a:rPr lang="ja-JP" altLang="en-US" sz="3200" b="1" dirty="0">
                <a:latin typeface="+mn-ea"/>
                <a:ea typeface="+mn-ea"/>
              </a:rPr>
              <a:t>友の会ホームページ制作支援</a:t>
            </a:r>
          </a:p>
          <a:p>
            <a:r>
              <a:rPr lang="ja-JP" altLang="en-US" sz="3200" b="1" dirty="0">
                <a:latin typeface="+mn-ea"/>
                <a:ea typeface="+mn-ea"/>
              </a:rPr>
              <a:t>友の会活動経費の一部支援</a:t>
            </a:r>
          </a:p>
        </p:txBody>
      </p:sp>
    </p:spTree>
    <p:extLst>
      <p:ext uri="{BB962C8B-B14F-4D97-AF65-F5344CB8AC3E}">
        <p14:creationId xmlns:p14="http://schemas.microsoft.com/office/powerpoint/2010/main" val="1006351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友の会の活動</a:t>
            </a:r>
            <a:endParaRPr kumimoji="1" lang="ja-JP" altLang="en-US" b="1" dirty="0"/>
          </a:p>
        </p:txBody>
      </p:sp>
      <p:graphicFrame>
        <p:nvGraphicFramePr>
          <p:cNvPr id="4" name="コンテンツ プレースホルダー 3"/>
          <p:cNvGraphicFramePr>
            <a:graphicFrameLocks noGrp="1" noChangeAspect="1"/>
          </p:cNvGraphicFramePr>
          <p:nvPr>
            <p:ph idx="1"/>
            <p:extLst>
              <p:ext uri="{D42A27DB-BD31-4B8C-83A1-F6EECF244321}">
                <p14:modId xmlns:p14="http://schemas.microsoft.com/office/powerpoint/2010/main" val="3366104319"/>
              </p:ext>
            </p:extLst>
          </p:nvPr>
        </p:nvGraphicFramePr>
        <p:xfrm>
          <a:off x="206710" y="1199423"/>
          <a:ext cx="8778240" cy="5489442"/>
        </p:xfrm>
        <a:graphic>
          <a:graphicData uri="http://schemas.openxmlformats.org/presentationml/2006/ole">
            <mc:AlternateContent xmlns:mc="http://schemas.openxmlformats.org/markup-compatibility/2006">
              <mc:Choice xmlns:v="urn:schemas-microsoft-com:vml" Requires="v">
                <p:oleObj spid="_x0000_s8223" name="Chart" r:id="rId3" imgW="8130619" imgH="5417891" progId="MSGraph.Chart.8">
                  <p:embed followColorScheme="full"/>
                </p:oleObj>
              </mc:Choice>
              <mc:Fallback>
                <p:oleObj name="Chart" r:id="rId3" imgW="8130619" imgH="5417891" progId="MSGraph.Chart.8">
                  <p:embed followColorScheme="full"/>
                  <p:pic>
                    <p:nvPicPr>
                      <p:cNvPr id="0" name=""/>
                      <p:cNvPicPr/>
                      <p:nvPr/>
                    </p:nvPicPr>
                    <p:blipFill>
                      <a:blip r:embed="rId4"/>
                      <a:stretch>
                        <a:fillRect/>
                      </a:stretch>
                    </p:blipFill>
                    <p:spPr>
                      <a:xfrm>
                        <a:off x="206710" y="1199423"/>
                        <a:ext cx="8778240" cy="5489442"/>
                      </a:xfrm>
                      <a:prstGeom prst="rect">
                        <a:avLst/>
                      </a:prstGeom>
                    </p:spPr>
                  </p:pic>
                </p:oleObj>
              </mc:Fallback>
            </mc:AlternateContent>
          </a:graphicData>
        </a:graphic>
      </p:graphicFrame>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988" y="1289125"/>
            <a:ext cx="3847434" cy="1071690"/>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926" y="4630817"/>
            <a:ext cx="3710496" cy="1404223"/>
          </a:xfrm>
          <a:prstGeom prst="rect">
            <a:avLst/>
          </a:prstGeom>
        </p:spPr>
      </p:pic>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0709" y="1334351"/>
            <a:ext cx="3722123" cy="2791592"/>
          </a:xfrm>
          <a:prstGeom prst="rect">
            <a:avLst/>
          </a:prstGeom>
        </p:spPr>
      </p:pic>
      <p:pic>
        <p:nvPicPr>
          <p:cNvPr id="8" name="図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710" y="2959971"/>
            <a:ext cx="3757712" cy="1046698"/>
          </a:xfrm>
          <a:prstGeom prst="rect">
            <a:avLst/>
          </a:prstGeom>
        </p:spPr>
      </p:pic>
      <p:sp>
        <p:nvSpPr>
          <p:cNvPr id="9" name="テキスト ボックス 8"/>
          <p:cNvSpPr txBox="1"/>
          <p:nvPr/>
        </p:nvSpPr>
        <p:spPr>
          <a:xfrm>
            <a:off x="4740708" y="5119205"/>
            <a:ext cx="4244242" cy="1569660"/>
          </a:xfrm>
          <a:prstGeom prst="rect">
            <a:avLst/>
          </a:prstGeom>
          <a:noFill/>
        </p:spPr>
        <p:txBody>
          <a:bodyPr wrap="square" rtlCol="0">
            <a:spAutoFit/>
          </a:bodyPr>
          <a:lstStyle/>
          <a:p>
            <a:r>
              <a:rPr kumimoji="1" lang="ja-JP" altLang="en-US" sz="2400" dirty="0" smtClean="0"/>
              <a:t>　歴史探訪関連ビデオ</a:t>
            </a:r>
          </a:p>
          <a:p>
            <a:r>
              <a:rPr kumimoji="1" lang="ja-JP" altLang="en-US" sz="2400" dirty="0" smtClean="0">
                <a:hlinkClick r:id="rId9"/>
              </a:rPr>
              <a:t>浦賀の渡し船 </a:t>
            </a:r>
            <a:r>
              <a:rPr kumimoji="1" lang="ja-JP" altLang="en-US" sz="2400" dirty="0" smtClean="0"/>
              <a:t>　</a:t>
            </a:r>
          </a:p>
          <a:p>
            <a:r>
              <a:rPr kumimoji="1" lang="ja-JP" altLang="en-US" sz="2400" dirty="0" smtClean="0">
                <a:hlinkClick r:id="rId10"/>
              </a:rPr>
              <a:t>河津桜の名所　小松が池</a:t>
            </a:r>
            <a:endParaRPr kumimoji="1" lang="ja-JP" altLang="en-US" sz="2400" dirty="0" smtClean="0"/>
          </a:p>
          <a:p>
            <a:r>
              <a:rPr kumimoji="1" lang="ja-JP" altLang="en-US" sz="2400" dirty="0" smtClean="0">
                <a:hlinkClick r:id="rId11"/>
              </a:rPr>
              <a:t>三浦半島西海岸 立石公園</a:t>
            </a:r>
            <a:endParaRPr kumimoji="1" lang="ja-JP" altLang="en-US" sz="2400" dirty="0"/>
          </a:p>
        </p:txBody>
      </p:sp>
      <p:sp>
        <p:nvSpPr>
          <p:cNvPr id="3" name="テキスト ボックス 2"/>
          <p:cNvSpPr txBox="1"/>
          <p:nvPr/>
        </p:nvSpPr>
        <p:spPr>
          <a:xfrm>
            <a:off x="394988" y="2360815"/>
            <a:ext cx="3847434" cy="369332"/>
          </a:xfrm>
          <a:prstGeom prst="rect">
            <a:avLst/>
          </a:prstGeom>
          <a:noFill/>
        </p:spPr>
        <p:txBody>
          <a:bodyPr wrap="square" rtlCol="0">
            <a:spAutoFit/>
          </a:bodyPr>
          <a:lstStyle/>
          <a:p>
            <a:r>
              <a:rPr kumimoji="1" lang="ja-JP" altLang="en-US" dirty="0" smtClean="0">
                <a:hlinkClick r:id="rId12"/>
              </a:rPr>
              <a:t>シニアネット</a:t>
            </a:r>
            <a:r>
              <a:rPr kumimoji="1" lang="ja-JP" altLang="en-US" dirty="0">
                <a:hlinkClick r:id="rId12"/>
              </a:rPr>
              <a:t>横須賀</a:t>
            </a:r>
            <a:r>
              <a:rPr kumimoji="1" lang="ja-JP" altLang="en-US" dirty="0" smtClean="0">
                <a:hlinkClick r:id="rId12"/>
              </a:rPr>
              <a:t>友の会 総会</a:t>
            </a:r>
            <a:endParaRPr kumimoji="1" lang="ja-JP" altLang="en-US" dirty="0"/>
          </a:p>
        </p:txBody>
      </p:sp>
      <p:sp>
        <p:nvSpPr>
          <p:cNvPr id="10" name="テキスト ボックス 9"/>
          <p:cNvSpPr txBox="1"/>
          <p:nvPr/>
        </p:nvSpPr>
        <p:spPr>
          <a:xfrm>
            <a:off x="531926" y="6035040"/>
            <a:ext cx="3710496" cy="369332"/>
          </a:xfrm>
          <a:prstGeom prst="rect">
            <a:avLst/>
          </a:prstGeom>
          <a:noFill/>
        </p:spPr>
        <p:txBody>
          <a:bodyPr wrap="square" rtlCol="0">
            <a:spAutoFit/>
          </a:bodyPr>
          <a:lstStyle/>
          <a:p>
            <a:r>
              <a:rPr kumimoji="1" lang="ja-JP" altLang="en-US" dirty="0" smtClean="0">
                <a:hlinkClick r:id="rId13"/>
              </a:rPr>
              <a:t>あんしんかんの見学</a:t>
            </a:r>
            <a:endParaRPr kumimoji="1" lang="ja-JP" altLang="en-US" dirty="0"/>
          </a:p>
        </p:txBody>
      </p:sp>
      <p:sp>
        <p:nvSpPr>
          <p:cNvPr id="11" name="テキスト ボックス 10"/>
          <p:cNvSpPr txBox="1"/>
          <p:nvPr/>
        </p:nvSpPr>
        <p:spPr>
          <a:xfrm>
            <a:off x="4740708" y="4125943"/>
            <a:ext cx="3722123" cy="646331"/>
          </a:xfrm>
          <a:prstGeom prst="rect">
            <a:avLst/>
          </a:prstGeom>
          <a:noFill/>
        </p:spPr>
        <p:txBody>
          <a:bodyPr wrap="square" rtlCol="0">
            <a:spAutoFit/>
          </a:bodyPr>
          <a:lstStyle/>
          <a:p>
            <a:r>
              <a:rPr kumimoji="1" lang="ja-JP" altLang="en-US" dirty="0" smtClean="0">
                <a:hlinkClick r:id="rId14"/>
              </a:rPr>
              <a:t>浦賀の歴史を訪ねて</a:t>
            </a:r>
            <a:endParaRPr kumimoji="1" lang="ja-JP" altLang="en-US" dirty="0" smtClean="0"/>
          </a:p>
          <a:p>
            <a:r>
              <a:rPr kumimoji="1" lang="en-US" altLang="ja-JP" dirty="0" smtClean="0"/>
              <a:t>( </a:t>
            </a:r>
            <a:r>
              <a:rPr kumimoji="1" lang="ja-JP" altLang="en-US" dirty="0" smtClean="0"/>
              <a:t>開けないときはギャラリーへ </a:t>
            </a:r>
            <a:r>
              <a:rPr kumimoji="1" lang="en-US" altLang="ja-JP" dirty="0" smtClean="0"/>
              <a:t>)</a:t>
            </a:r>
            <a:endParaRPr kumimoji="1" lang="ja-JP" altLang="en-US" dirty="0"/>
          </a:p>
        </p:txBody>
      </p:sp>
    </p:spTree>
    <p:extLst>
      <p:ext uri="{BB962C8B-B14F-4D97-AF65-F5344CB8AC3E}">
        <p14:creationId xmlns:p14="http://schemas.microsoft.com/office/powerpoint/2010/main" val="1762969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t>Links</a:t>
            </a:r>
            <a:r>
              <a:rPr kumimoji="1" lang="en-US" altLang="ja-JP" dirty="0" smtClean="0"/>
              <a:t/>
            </a:r>
            <a:br>
              <a:rPr kumimoji="1" lang="en-US" altLang="ja-JP" dirty="0" smtClean="0"/>
            </a:br>
            <a:endParaRPr kumimoji="1" lang="ja-JP" altLang="en-US" dirty="0"/>
          </a:p>
        </p:txBody>
      </p:sp>
      <p:sp>
        <p:nvSpPr>
          <p:cNvPr id="3" name="コンテンツ プレースホルダー 2"/>
          <p:cNvSpPr>
            <a:spLocks noGrp="1"/>
          </p:cNvSpPr>
          <p:nvPr>
            <p:ph idx="1"/>
          </p:nvPr>
        </p:nvSpPr>
        <p:spPr>
          <a:xfrm>
            <a:off x="863083" y="1639615"/>
            <a:ext cx="7807952" cy="5081778"/>
          </a:xfrm>
        </p:spPr>
        <p:txBody>
          <a:bodyPr>
            <a:normAutofit fontScale="77500" lnSpcReduction="20000"/>
          </a:bodyPr>
          <a:lstStyle/>
          <a:p>
            <a:r>
              <a:rPr lang="ja-JP" altLang="en-US" sz="3200" b="1" dirty="0">
                <a:hlinkClick r:id="rId2"/>
              </a:rPr>
              <a:t>シニアネット横須賀</a:t>
            </a:r>
            <a:endParaRPr lang="ja-JP" altLang="en-US" sz="3200" b="1" dirty="0"/>
          </a:p>
          <a:p>
            <a:r>
              <a:rPr lang="ja-JP" altLang="en-US" sz="3200" b="1" dirty="0">
                <a:hlinkClick r:id="rId3"/>
              </a:rPr>
              <a:t>シニアネット横須賀友の会</a:t>
            </a:r>
            <a:endParaRPr lang="ja-JP" altLang="en-US" sz="3200" b="1" dirty="0"/>
          </a:p>
          <a:p>
            <a:r>
              <a:rPr lang="ja-JP" altLang="en-US" sz="3200" b="1" dirty="0">
                <a:hlinkClick r:id="rId4"/>
              </a:rPr>
              <a:t>シニアネット横須賀友の会ＰＣサロン</a:t>
            </a:r>
            <a:endParaRPr lang="ja-JP" altLang="en-US" sz="3200" b="1" dirty="0"/>
          </a:p>
          <a:p>
            <a:r>
              <a:rPr lang="ja-JP" altLang="en-US" sz="3200" b="1" dirty="0">
                <a:hlinkClick r:id="rId5"/>
              </a:rPr>
              <a:t>パソコン講座スケジュール</a:t>
            </a:r>
            <a:endParaRPr lang="ja-JP" altLang="en-US" sz="3200" b="1" dirty="0"/>
          </a:p>
          <a:p>
            <a:r>
              <a:rPr lang="ja-JP" altLang="en-US" sz="3200" b="1" dirty="0">
                <a:hlinkClick r:id="rId6"/>
              </a:rPr>
              <a:t>横須賀市立市民活動サポートセンター</a:t>
            </a:r>
            <a:endParaRPr lang="ja-JP" altLang="en-US" sz="3200" b="1" dirty="0"/>
          </a:p>
          <a:p>
            <a:r>
              <a:rPr lang="ja-JP" altLang="en-US" sz="3200" b="1" dirty="0">
                <a:hlinkClick r:id="rId7"/>
              </a:rPr>
              <a:t>横須賀市生涯学習センター</a:t>
            </a:r>
            <a:endParaRPr lang="ja-JP" altLang="en-US" sz="3200" b="1" dirty="0"/>
          </a:p>
          <a:p>
            <a:r>
              <a:rPr lang="ja-JP" altLang="en-US" sz="3200" b="1" dirty="0">
                <a:hlinkClick r:id="rId8"/>
              </a:rPr>
              <a:t>横須賀市公共施設予約</a:t>
            </a:r>
            <a:r>
              <a:rPr lang="ja-JP" altLang="en-US" sz="3200" b="1" dirty="0" smtClean="0">
                <a:hlinkClick r:id="rId8"/>
              </a:rPr>
              <a:t>システム</a:t>
            </a:r>
            <a:endParaRPr lang="ja-JP" altLang="en-US" sz="3200" b="1" dirty="0" smtClean="0"/>
          </a:p>
          <a:p>
            <a:pPr marL="0" indent="0">
              <a:buNone/>
            </a:pPr>
            <a:endParaRPr lang="ja-JP" altLang="en-US" sz="3200" b="1" dirty="0"/>
          </a:p>
          <a:p>
            <a:pPr marL="0" indent="0">
              <a:buNone/>
            </a:pPr>
            <a:endParaRPr lang="ja-JP" altLang="en-US" sz="3200" b="1" dirty="0" smtClean="0"/>
          </a:p>
          <a:p>
            <a:pPr marL="0" indent="0" algn="ctr">
              <a:buNone/>
            </a:pPr>
            <a:r>
              <a:rPr lang="ja-JP" altLang="en-US" sz="5600" b="1" dirty="0"/>
              <a:t>終</a:t>
            </a:r>
          </a:p>
          <a:p>
            <a:pPr marL="0" indent="0" algn="r">
              <a:buNone/>
            </a:pPr>
            <a:r>
              <a:rPr lang="ja-JP" altLang="en-US" sz="3200" dirty="0"/>
              <a:t>　　　　　　　　　　　　　　　　　　　</a:t>
            </a:r>
            <a:r>
              <a:rPr lang="en-US" altLang="ja-JP" sz="1800" dirty="0"/>
              <a:t>10122808</a:t>
            </a:r>
            <a:r>
              <a:rPr lang="ja-JP" altLang="en-US" sz="3200" dirty="0"/>
              <a:t>　　　　　　　　　　　　</a:t>
            </a:r>
          </a:p>
        </p:txBody>
      </p:sp>
    </p:spTree>
    <p:extLst>
      <p:ext uri="{BB962C8B-B14F-4D97-AF65-F5344CB8AC3E}">
        <p14:creationId xmlns:p14="http://schemas.microsoft.com/office/powerpoint/2010/main" val="1665008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シニアネット横須賀</a:t>
            </a:r>
            <a:endParaRPr kumimoji="1" lang="ja-JP" altLang="en-US" b="1" dirty="0"/>
          </a:p>
        </p:txBody>
      </p:sp>
      <p:sp>
        <p:nvSpPr>
          <p:cNvPr id="3" name="コンテンツ プレースホルダー 2"/>
          <p:cNvSpPr>
            <a:spLocks noGrp="1"/>
          </p:cNvSpPr>
          <p:nvPr>
            <p:ph idx="1"/>
          </p:nvPr>
        </p:nvSpPr>
        <p:spPr>
          <a:xfrm>
            <a:off x="252248" y="1161665"/>
            <a:ext cx="8686800" cy="5585976"/>
          </a:xfrm>
        </p:spPr>
        <p:txBody>
          <a:bodyPr>
            <a:noAutofit/>
          </a:bodyPr>
          <a:lstStyle/>
          <a:p>
            <a:pPr marL="0" indent="0">
              <a:buNone/>
            </a:pPr>
            <a:r>
              <a:rPr lang="ja-JP" altLang="en-US" sz="3200" dirty="0" smtClean="0"/>
              <a:t>　　</a:t>
            </a:r>
          </a:p>
          <a:p>
            <a:pPr lvl="1">
              <a:spcBef>
                <a:spcPts val="600"/>
              </a:spcBef>
            </a:pPr>
            <a:r>
              <a:rPr lang="ja-JP" altLang="en-US" sz="3200" b="1" dirty="0">
                <a:latin typeface="+mn-ea"/>
                <a:ea typeface="+mn-ea"/>
              </a:rPr>
              <a:t>開</a:t>
            </a:r>
            <a:r>
              <a:rPr lang="ja-JP" altLang="en-US" sz="3200" b="1" dirty="0" smtClean="0">
                <a:latin typeface="+mn-ea"/>
                <a:ea typeface="+mn-ea"/>
              </a:rPr>
              <a:t>　　設　</a:t>
            </a:r>
            <a:r>
              <a:rPr lang="en-US" altLang="ja-JP" sz="3200" dirty="0" smtClean="0">
                <a:latin typeface="+mn-ea"/>
                <a:ea typeface="+mn-ea"/>
              </a:rPr>
              <a:t>1999</a:t>
            </a:r>
            <a:r>
              <a:rPr lang="ja-JP" altLang="en-US" sz="3200" dirty="0" smtClean="0">
                <a:latin typeface="+mn-ea"/>
                <a:ea typeface="+mn-ea"/>
              </a:rPr>
              <a:t>年</a:t>
            </a:r>
            <a:r>
              <a:rPr lang="en-US" altLang="ja-JP" sz="3200" dirty="0" smtClean="0">
                <a:latin typeface="+mn-ea"/>
                <a:ea typeface="+mn-ea"/>
              </a:rPr>
              <a:t>4</a:t>
            </a:r>
            <a:r>
              <a:rPr lang="ja-JP" altLang="en-US" sz="3200" dirty="0" smtClean="0">
                <a:latin typeface="+mn-ea"/>
                <a:ea typeface="+mn-ea"/>
              </a:rPr>
              <a:t>月</a:t>
            </a:r>
          </a:p>
          <a:p>
            <a:pPr marL="457207" lvl="1" indent="0">
              <a:spcBef>
                <a:spcPts val="600"/>
              </a:spcBef>
              <a:buNone/>
            </a:pPr>
            <a:endParaRPr lang="ja-JP" altLang="en-US" sz="3200" b="1" dirty="0" smtClean="0">
              <a:latin typeface="+mn-ea"/>
              <a:ea typeface="+mn-ea"/>
            </a:endParaRPr>
          </a:p>
          <a:p>
            <a:pPr lvl="1">
              <a:spcBef>
                <a:spcPts val="600"/>
              </a:spcBef>
            </a:pPr>
            <a:r>
              <a:rPr lang="ja-JP" altLang="en-US" sz="3200" b="1" dirty="0" smtClean="0">
                <a:latin typeface="+mn-ea"/>
                <a:ea typeface="+mn-ea"/>
              </a:rPr>
              <a:t>会　　員　</a:t>
            </a:r>
            <a:r>
              <a:rPr lang="en-US" altLang="ja-JP" sz="3200" dirty="0" smtClean="0">
                <a:latin typeface="+mn-ea"/>
                <a:ea typeface="+mn-ea"/>
              </a:rPr>
              <a:t>20</a:t>
            </a:r>
            <a:r>
              <a:rPr lang="ja-JP" altLang="en-US" sz="3200" dirty="0" smtClean="0">
                <a:latin typeface="+mn-ea"/>
                <a:ea typeface="+mn-ea"/>
              </a:rPr>
              <a:t>人 </a:t>
            </a:r>
            <a:r>
              <a:rPr lang="en-US" altLang="ja-JP" sz="3200" dirty="0" smtClean="0">
                <a:latin typeface="+mn-ea"/>
                <a:ea typeface="+mn-ea"/>
              </a:rPr>
              <a:t>(</a:t>
            </a:r>
            <a:r>
              <a:rPr lang="ja-JP" altLang="en-US" sz="3200" dirty="0" smtClean="0">
                <a:latin typeface="+mn-ea"/>
                <a:ea typeface="+mn-ea"/>
              </a:rPr>
              <a:t>男 </a:t>
            </a:r>
            <a:r>
              <a:rPr lang="en-US" altLang="ja-JP" sz="3200" dirty="0" smtClean="0">
                <a:latin typeface="+mn-ea"/>
                <a:ea typeface="+mn-ea"/>
              </a:rPr>
              <a:t>17</a:t>
            </a:r>
            <a:r>
              <a:rPr lang="ja-JP" altLang="en-US" sz="3200" dirty="0" smtClean="0">
                <a:latin typeface="+mn-ea"/>
                <a:ea typeface="+mn-ea"/>
              </a:rPr>
              <a:t>人　女 </a:t>
            </a:r>
            <a:r>
              <a:rPr lang="en-US" altLang="ja-JP" sz="3200" dirty="0" smtClean="0">
                <a:latin typeface="+mn-ea"/>
                <a:ea typeface="+mn-ea"/>
              </a:rPr>
              <a:t>3</a:t>
            </a:r>
            <a:r>
              <a:rPr lang="ja-JP" altLang="en-US" sz="3200" dirty="0" smtClean="0">
                <a:latin typeface="+mn-ea"/>
                <a:ea typeface="+mn-ea"/>
              </a:rPr>
              <a:t>人</a:t>
            </a:r>
            <a:r>
              <a:rPr lang="en-US" altLang="ja-JP" sz="3200" dirty="0" smtClean="0">
                <a:latin typeface="+mn-ea"/>
                <a:ea typeface="+mn-ea"/>
              </a:rPr>
              <a:t>)</a:t>
            </a:r>
            <a:endParaRPr lang="ja-JP" altLang="en-US" sz="3200" dirty="0" smtClean="0">
              <a:latin typeface="+mn-ea"/>
              <a:ea typeface="+mn-ea"/>
            </a:endParaRPr>
          </a:p>
          <a:p>
            <a:pPr lvl="1">
              <a:spcBef>
                <a:spcPts val="600"/>
              </a:spcBef>
            </a:pPr>
            <a:endParaRPr lang="ja-JP" altLang="en-US" sz="3200" b="1" dirty="0">
              <a:latin typeface="+mn-ea"/>
              <a:ea typeface="+mn-ea"/>
            </a:endParaRPr>
          </a:p>
          <a:p>
            <a:pPr lvl="1">
              <a:spcBef>
                <a:spcPts val="600"/>
              </a:spcBef>
            </a:pPr>
            <a:r>
              <a:rPr lang="ja-JP" altLang="en-US" sz="3200" b="1" dirty="0">
                <a:latin typeface="+mn-ea"/>
                <a:ea typeface="+mn-ea"/>
              </a:rPr>
              <a:t>主な活動　</a:t>
            </a:r>
            <a:r>
              <a:rPr lang="ja-JP" altLang="en-US" sz="3200" dirty="0">
                <a:latin typeface="+mn-ea"/>
                <a:ea typeface="+mn-ea"/>
              </a:rPr>
              <a:t>パソコン</a:t>
            </a:r>
            <a:r>
              <a:rPr lang="ja-JP" altLang="en-US" sz="3200" dirty="0" smtClean="0">
                <a:latin typeface="+mn-ea"/>
                <a:ea typeface="+mn-ea"/>
              </a:rPr>
              <a:t>教室、</a:t>
            </a:r>
            <a:r>
              <a:rPr lang="ja-JP" altLang="en-US" sz="3200" dirty="0">
                <a:latin typeface="+mn-ea"/>
                <a:ea typeface="+mn-ea"/>
              </a:rPr>
              <a:t>施設見学会</a:t>
            </a:r>
          </a:p>
          <a:p>
            <a:pPr marL="0" indent="0">
              <a:spcBef>
                <a:spcPts val="600"/>
              </a:spcBef>
              <a:buNone/>
            </a:pPr>
            <a:r>
              <a:rPr lang="ja-JP" altLang="en-US" sz="3200" dirty="0">
                <a:latin typeface="+mn-ea"/>
                <a:ea typeface="+mn-ea"/>
              </a:rPr>
              <a:t>　　　　　　　懇親会、友の会の支援</a:t>
            </a:r>
            <a:r>
              <a:rPr lang="ja-JP" altLang="en-US" sz="3200" dirty="0" smtClean="0">
                <a:latin typeface="+mn-ea"/>
                <a:ea typeface="+mn-ea"/>
              </a:rPr>
              <a:t>など</a:t>
            </a:r>
          </a:p>
          <a:p>
            <a:pPr marL="0" indent="0">
              <a:spcBef>
                <a:spcPts val="600"/>
              </a:spcBef>
              <a:buNone/>
            </a:pPr>
            <a:endParaRPr lang="ja-JP" altLang="en-US" sz="3200" b="1" dirty="0">
              <a:latin typeface="+mn-ea"/>
              <a:ea typeface="+mn-ea"/>
            </a:endParaRPr>
          </a:p>
          <a:p>
            <a:pPr lvl="1">
              <a:spcBef>
                <a:spcPts val="600"/>
              </a:spcBef>
            </a:pPr>
            <a:r>
              <a:rPr lang="ja-JP" altLang="en-US" sz="3200" b="1" dirty="0">
                <a:latin typeface="+mn-ea"/>
                <a:ea typeface="+mn-ea"/>
              </a:rPr>
              <a:t>活動場所　</a:t>
            </a:r>
            <a:r>
              <a:rPr lang="ja-JP" altLang="en-US" sz="3200" dirty="0">
                <a:latin typeface="+mn-ea"/>
                <a:ea typeface="+mn-ea"/>
              </a:rPr>
              <a:t>市民活動サポートセンター</a:t>
            </a:r>
          </a:p>
          <a:p>
            <a:pPr marL="457200" lvl="1" indent="0">
              <a:spcBef>
                <a:spcPts val="600"/>
              </a:spcBef>
              <a:buNone/>
            </a:pPr>
            <a:r>
              <a:rPr lang="ja-JP" altLang="en-US" sz="3200" dirty="0">
                <a:latin typeface="+mn-ea"/>
                <a:ea typeface="+mn-ea"/>
              </a:rPr>
              <a:t>　　　　　　生涯学習センター</a:t>
            </a:r>
            <a:r>
              <a:rPr lang="ja-JP" altLang="en-US" sz="3200" b="1" dirty="0">
                <a:latin typeface="+mn-ea"/>
                <a:ea typeface="+mn-ea"/>
              </a:rPr>
              <a:t>　</a:t>
            </a:r>
          </a:p>
          <a:p>
            <a:pPr marL="0" indent="0">
              <a:buNone/>
            </a:pPr>
            <a:r>
              <a:rPr lang="ja-JP" altLang="en-US" sz="3200" dirty="0"/>
              <a:t>　　</a:t>
            </a:r>
          </a:p>
          <a:p>
            <a:pPr marL="0" indent="0">
              <a:buNone/>
            </a:pPr>
            <a:endParaRPr lang="ja-JP" altLang="en-US" sz="3200" dirty="0"/>
          </a:p>
          <a:p>
            <a:endParaRPr lang="ja-JP" altLang="en-US" sz="3200" dirty="0"/>
          </a:p>
          <a:p>
            <a:endParaRPr lang="ja-JP" altLang="en-US" sz="3200" dirty="0"/>
          </a:p>
        </p:txBody>
      </p:sp>
    </p:spTree>
    <p:extLst>
      <p:ext uri="{BB962C8B-B14F-4D97-AF65-F5344CB8AC3E}">
        <p14:creationId xmlns:p14="http://schemas.microsoft.com/office/powerpoint/2010/main" val="2418695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開</a:t>
            </a:r>
            <a:r>
              <a:rPr lang="ja-JP" altLang="en-US" b="1" dirty="0" smtClean="0"/>
              <a:t>設の</a:t>
            </a:r>
            <a:r>
              <a:rPr lang="ja-JP" altLang="en-US" b="1" dirty="0"/>
              <a:t>動機</a:t>
            </a:r>
            <a:endParaRPr kumimoji="1" lang="ja-JP" altLang="en-US" b="1" dirty="0"/>
          </a:p>
        </p:txBody>
      </p:sp>
      <p:sp>
        <p:nvSpPr>
          <p:cNvPr id="3" name="コンテンツ プレースホルダー 2"/>
          <p:cNvSpPr>
            <a:spLocks noGrp="1"/>
          </p:cNvSpPr>
          <p:nvPr>
            <p:ph idx="1"/>
          </p:nvPr>
        </p:nvSpPr>
        <p:spPr>
          <a:xfrm>
            <a:off x="149630" y="1152983"/>
            <a:ext cx="8595360" cy="5497199"/>
          </a:xfrm>
        </p:spPr>
        <p:txBody>
          <a:bodyPr>
            <a:noAutofit/>
          </a:bodyPr>
          <a:lstStyle/>
          <a:p>
            <a:r>
              <a:rPr lang="ja-JP" altLang="en-US" sz="3200" b="1" dirty="0">
                <a:latin typeface="+mj-ea"/>
              </a:rPr>
              <a:t>人生</a:t>
            </a:r>
            <a:r>
              <a:rPr lang="en-US" altLang="ja-JP" sz="3200" b="1" dirty="0">
                <a:latin typeface="+mj-ea"/>
              </a:rPr>
              <a:t>80</a:t>
            </a:r>
            <a:r>
              <a:rPr lang="ja-JP" altLang="en-US" sz="3200" b="1" dirty="0">
                <a:latin typeface="+mj-ea"/>
              </a:rPr>
              <a:t>年の時代にどう生きて行くか</a:t>
            </a:r>
          </a:p>
          <a:p>
            <a:pPr marL="0" indent="0">
              <a:buNone/>
            </a:pPr>
            <a:r>
              <a:rPr lang="ja-JP" altLang="en-US" sz="3200" dirty="0"/>
              <a:t>　</a:t>
            </a:r>
            <a:r>
              <a:rPr lang="ja-JP" altLang="en-US" sz="3200" dirty="0" smtClean="0"/>
              <a:t>　退職後</a:t>
            </a:r>
            <a:r>
              <a:rPr lang="ja-JP" altLang="en-US" sz="3200" dirty="0"/>
              <a:t>の自由時間はこれまでと同じ</a:t>
            </a:r>
          </a:p>
          <a:p>
            <a:pPr marL="0" indent="0">
              <a:buNone/>
            </a:pPr>
            <a:endParaRPr lang="ja-JP" altLang="en-US" sz="3200" dirty="0"/>
          </a:p>
          <a:p>
            <a:r>
              <a:rPr lang="ja-JP" altLang="en-US" sz="3200" b="1" dirty="0"/>
              <a:t>健康で生き甲斐のある生活をするには</a:t>
            </a:r>
          </a:p>
          <a:p>
            <a:pPr marL="0" indent="0">
              <a:buNone/>
            </a:pPr>
            <a:r>
              <a:rPr lang="ja-JP" altLang="en-US" sz="3200" dirty="0"/>
              <a:t>　</a:t>
            </a:r>
            <a:r>
              <a:rPr lang="ja-JP" altLang="en-US" sz="3200" dirty="0" smtClean="0"/>
              <a:t>　地域</a:t>
            </a:r>
            <a:r>
              <a:rPr lang="ja-JP" altLang="en-US" sz="3200" dirty="0"/>
              <a:t>の友人</a:t>
            </a:r>
            <a:r>
              <a:rPr lang="ja-JP" altLang="en-US" sz="3200" dirty="0" smtClean="0"/>
              <a:t>と社会</a:t>
            </a:r>
            <a:r>
              <a:rPr lang="ja-JP" altLang="en-US" sz="3200" dirty="0"/>
              <a:t>に</a:t>
            </a:r>
            <a:r>
              <a:rPr lang="ja-JP" altLang="en-US" sz="3200" dirty="0" smtClean="0"/>
              <a:t>役</a:t>
            </a:r>
            <a:r>
              <a:rPr lang="ja-JP" altLang="en-US" sz="3200" dirty="0"/>
              <a:t>に立つことをする</a:t>
            </a:r>
          </a:p>
          <a:p>
            <a:pPr marL="0" indent="0">
              <a:buNone/>
            </a:pPr>
            <a:r>
              <a:rPr lang="ja-JP" altLang="en-US" sz="3200" dirty="0"/>
              <a:t>　　</a:t>
            </a:r>
          </a:p>
          <a:p>
            <a:r>
              <a:rPr lang="ja-JP" altLang="en-US" sz="3200" b="1" dirty="0"/>
              <a:t>地域社会に貢献できる場をつくるには</a:t>
            </a:r>
          </a:p>
          <a:p>
            <a:pPr marL="0" indent="0">
              <a:buNone/>
            </a:pPr>
            <a:r>
              <a:rPr lang="ja-JP" altLang="en-US" sz="3200" dirty="0"/>
              <a:t>　　自分に出来ることは何</a:t>
            </a:r>
            <a:r>
              <a:rPr lang="ja-JP" altLang="en-US" sz="3200" dirty="0" smtClean="0"/>
              <a:t>か</a:t>
            </a:r>
          </a:p>
          <a:p>
            <a:pPr marL="0" indent="0">
              <a:buNone/>
            </a:pPr>
            <a:r>
              <a:rPr lang="ja-JP" altLang="en-US" sz="3200" dirty="0"/>
              <a:t>　　相手は何を求めているか</a:t>
            </a:r>
          </a:p>
        </p:txBody>
      </p:sp>
    </p:spTree>
    <p:extLst>
      <p:ext uri="{BB962C8B-B14F-4D97-AF65-F5344CB8AC3E}">
        <p14:creationId xmlns:p14="http://schemas.microsoft.com/office/powerpoint/2010/main" val="3881006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会員動向</a:t>
            </a:r>
            <a:endParaRPr kumimoji="1" lang="ja-JP" altLang="en-US" b="1" dirty="0"/>
          </a:p>
        </p:txBody>
      </p:sp>
      <p:graphicFrame>
        <p:nvGraphicFramePr>
          <p:cNvPr id="4" name="コンテンツ プレースホルダー 3"/>
          <p:cNvGraphicFramePr>
            <a:graphicFrameLocks noGrp="1" noChangeAspect="1"/>
          </p:cNvGraphicFramePr>
          <p:nvPr>
            <p:ph idx="1"/>
            <p:extLst>
              <p:ext uri="{D42A27DB-BD31-4B8C-83A1-F6EECF244321}">
                <p14:modId xmlns:p14="http://schemas.microsoft.com/office/powerpoint/2010/main" val="3411946367"/>
              </p:ext>
            </p:extLst>
          </p:nvPr>
        </p:nvGraphicFramePr>
        <p:xfrm>
          <a:off x="-704852" y="1531050"/>
          <a:ext cx="10310815" cy="4937672"/>
        </p:xfrm>
        <a:graphic>
          <a:graphicData uri="http://schemas.openxmlformats.org/presentationml/2006/ole">
            <mc:AlternateContent xmlns:mc="http://schemas.openxmlformats.org/markup-compatibility/2006">
              <mc:Choice xmlns:v="urn:schemas-microsoft-com:vml" Requires="v">
                <p:oleObj spid="_x0000_s1062" name="Chart" r:id="rId3" imgW="8130619" imgH="5417891" progId="MSGraph.Chart.8">
                  <p:embed followColorScheme="full"/>
                </p:oleObj>
              </mc:Choice>
              <mc:Fallback>
                <p:oleObj name="Chart" r:id="rId3" imgW="8130619" imgH="5417891" progId="MSGraph.Chart.8">
                  <p:embed followColorScheme="full"/>
                  <p:pic>
                    <p:nvPicPr>
                      <p:cNvPr id="0" name=""/>
                      <p:cNvPicPr/>
                      <p:nvPr/>
                    </p:nvPicPr>
                    <p:blipFill>
                      <a:blip r:embed="rId4"/>
                      <a:stretch>
                        <a:fillRect/>
                      </a:stretch>
                    </p:blipFill>
                    <p:spPr>
                      <a:xfrm>
                        <a:off x="-704852" y="1531050"/>
                        <a:ext cx="10310815" cy="4937672"/>
                      </a:xfrm>
                      <a:prstGeom prst="rect">
                        <a:avLst/>
                      </a:prstGeom>
                    </p:spPr>
                  </p:pic>
                </p:oleObj>
              </mc:Fallback>
            </mc:AlternateContent>
          </a:graphicData>
        </a:graphic>
      </p:graphicFrame>
      <p:graphicFrame>
        <p:nvGraphicFramePr>
          <p:cNvPr id="6" name="グラフ 5"/>
          <p:cNvGraphicFramePr>
            <a:graphicFrameLocks/>
          </p:cNvGraphicFramePr>
          <p:nvPr>
            <p:extLst>
              <p:ext uri="{D42A27DB-BD31-4B8C-83A1-F6EECF244321}">
                <p14:modId xmlns:p14="http://schemas.microsoft.com/office/powerpoint/2010/main" val="485021015"/>
              </p:ext>
            </p:extLst>
          </p:nvPr>
        </p:nvGraphicFramePr>
        <p:xfrm>
          <a:off x="143435" y="1272987"/>
          <a:ext cx="8875059" cy="53608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60444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年齢構成</a:t>
            </a:r>
            <a:endParaRPr kumimoji="1" lang="ja-JP" altLang="en-US" b="1" dirty="0"/>
          </a:p>
        </p:txBody>
      </p:sp>
      <p:graphicFrame>
        <p:nvGraphicFramePr>
          <p:cNvPr id="6" name="コンテンツ プレースホルダー 5"/>
          <p:cNvGraphicFramePr>
            <a:graphicFrameLocks noGrp="1" noChangeAspect="1"/>
          </p:cNvGraphicFramePr>
          <p:nvPr>
            <p:ph idx="1"/>
            <p:extLst>
              <p:ext uri="{D42A27DB-BD31-4B8C-83A1-F6EECF244321}">
                <p14:modId xmlns:p14="http://schemas.microsoft.com/office/powerpoint/2010/main" val="4249456787"/>
              </p:ext>
            </p:extLst>
          </p:nvPr>
        </p:nvGraphicFramePr>
        <p:xfrm>
          <a:off x="179294" y="2312894"/>
          <a:ext cx="8821315" cy="4310015"/>
        </p:xfrm>
        <a:graphic>
          <a:graphicData uri="http://schemas.openxmlformats.org/presentationml/2006/ole">
            <mc:AlternateContent xmlns:mc="http://schemas.openxmlformats.org/markup-compatibility/2006">
              <mc:Choice xmlns:v="urn:schemas-microsoft-com:vml" Requires="v">
                <p:oleObj spid="_x0000_s2083" name="Chart" r:id="rId3" imgW="8130619" imgH="5417891" progId="MSGraph.Chart.8">
                  <p:embed followColorScheme="full"/>
                </p:oleObj>
              </mc:Choice>
              <mc:Fallback>
                <p:oleObj name="Chart" r:id="rId3" imgW="8130619" imgH="5417891" progId="MSGraph.Chart.8">
                  <p:embed followColorScheme="full"/>
                  <p:pic>
                    <p:nvPicPr>
                      <p:cNvPr id="0" name=""/>
                      <p:cNvPicPr/>
                      <p:nvPr/>
                    </p:nvPicPr>
                    <p:blipFill>
                      <a:blip r:embed="rId4"/>
                      <a:stretch>
                        <a:fillRect/>
                      </a:stretch>
                    </p:blipFill>
                    <p:spPr>
                      <a:xfrm>
                        <a:off x="179294" y="2312894"/>
                        <a:ext cx="8821315" cy="4310015"/>
                      </a:xfrm>
                      <a:prstGeom prst="rect">
                        <a:avLst/>
                      </a:prstGeom>
                    </p:spPr>
                  </p:pic>
                </p:oleObj>
              </mc:Fallback>
            </mc:AlternateContent>
          </a:graphicData>
        </a:graphic>
      </p:graphicFrame>
      <p:pic>
        <p:nvPicPr>
          <p:cNvPr id="8" name="図 7"/>
          <p:cNvPicPr>
            <a:picLocks noChangeAspect="1"/>
          </p:cNvPicPr>
          <p:nvPr/>
        </p:nvPicPr>
        <p:blipFill>
          <a:blip r:embed="rId5"/>
          <a:stretch>
            <a:fillRect/>
          </a:stretch>
        </p:blipFill>
        <p:spPr>
          <a:xfrm>
            <a:off x="89647" y="1152982"/>
            <a:ext cx="8910962" cy="5480899"/>
          </a:xfrm>
          <a:prstGeom prst="rect">
            <a:avLst/>
          </a:prstGeom>
          <a:solidFill>
            <a:schemeClr val="tx1"/>
          </a:solidFill>
        </p:spPr>
      </p:pic>
    </p:spTree>
    <p:extLst>
      <p:ext uri="{BB962C8B-B14F-4D97-AF65-F5344CB8AC3E}">
        <p14:creationId xmlns:p14="http://schemas.microsoft.com/office/powerpoint/2010/main" val="742786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主な活動　パソコン教室</a:t>
            </a:r>
            <a:endParaRPr kumimoji="1" lang="ja-JP" altLang="en-US" b="1" dirty="0"/>
          </a:p>
        </p:txBody>
      </p:sp>
      <p:graphicFrame>
        <p:nvGraphicFramePr>
          <p:cNvPr id="4" name="コンテンツ プレースホルダー 3"/>
          <p:cNvGraphicFramePr>
            <a:graphicFrameLocks noGrp="1" noChangeAspect="1"/>
          </p:cNvGraphicFramePr>
          <p:nvPr>
            <p:ph idx="1"/>
            <p:extLst>
              <p:ext uri="{D42A27DB-BD31-4B8C-83A1-F6EECF244321}">
                <p14:modId xmlns:p14="http://schemas.microsoft.com/office/powerpoint/2010/main" val="2501530671"/>
              </p:ext>
            </p:extLst>
          </p:nvPr>
        </p:nvGraphicFramePr>
        <p:xfrm>
          <a:off x="-1023937" y="1459591"/>
          <a:ext cx="11201400" cy="4984072"/>
        </p:xfrm>
        <a:graphic>
          <a:graphicData uri="http://schemas.openxmlformats.org/presentationml/2006/ole">
            <mc:AlternateContent xmlns:mc="http://schemas.openxmlformats.org/markup-compatibility/2006">
              <mc:Choice xmlns:v="urn:schemas-microsoft-com:vml" Requires="v">
                <p:oleObj spid="_x0000_s3107" name="Chart" r:id="rId3" imgW="8130619" imgH="5417891" progId="MSGraph.Chart.8">
                  <p:embed followColorScheme="full"/>
                </p:oleObj>
              </mc:Choice>
              <mc:Fallback>
                <p:oleObj name="Chart" r:id="rId3" imgW="8130619" imgH="5417891" progId="MSGraph.Chart.8">
                  <p:embed followColorScheme="full"/>
                  <p:pic>
                    <p:nvPicPr>
                      <p:cNvPr id="0" name=""/>
                      <p:cNvPicPr/>
                      <p:nvPr/>
                    </p:nvPicPr>
                    <p:blipFill>
                      <a:blip r:embed="rId4"/>
                      <a:stretch>
                        <a:fillRect/>
                      </a:stretch>
                    </p:blipFill>
                    <p:spPr>
                      <a:xfrm>
                        <a:off x="-1023937" y="1459591"/>
                        <a:ext cx="11201400" cy="4984072"/>
                      </a:xfrm>
                      <a:prstGeom prst="rect">
                        <a:avLst/>
                      </a:prstGeom>
                    </p:spPr>
                  </p:pic>
                </p:oleObj>
              </mc:Fallback>
            </mc:AlternateContent>
          </a:graphicData>
        </a:graphic>
      </p:graphicFrame>
      <p:pic>
        <p:nvPicPr>
          <p:cNvPr id="5" name="図 4"/>
          <p:cNvPicPr>
            <a:picLocks noChangeAspect="1"/>
          </p:cNvPicPr>
          <p:nvPr/>
        </p:nvPicPr>
        <p:blipFill>
          <a:blip r:embed="rId5"/>
          <a:stretch>
            <a:fillRect/>
          </a:stretch>
        </p:blipFill>
        <p:spPr>
          <a:xfrm>
            <a:off x="133003" y="1378101"/>
            <a:ext cx="8894619" cy="5147052"/>
          </a:xfrm>
          <a:prstGeom prst="rect">
            <a:avLst/>
          </a:prstGeom>
          <a:noFill/>
        </p:spPr>
      </p:pic>
    </p:spTree>
    <p:extLst>
      <p:ext uri="{BB962C8B-B14F-4D97-AF65-F5344CB8AC3E}">
        <p14:creationId xmlns:p14="http://schemas.microsoft.com/office/powerpoint/2010/main" val="3334063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パソコン教室　教室風景</a:t>
            </a:r>
            <a:endParaRPr kumimoji="1" lang="ja-JP" altLang="en-US" b="1" dirty="0"/>
          </a:p>
        </p:txBody>
      </p:sp>
      <p:graphicFrame>
        <p:nvGraphicFramePr>
          <p:cNvPr id="4" name="コンテンツ プレースホルダー 3"/>
          <p:cNvGraphicFramePr>
            <a:graphicFrameLocks noGrp="1" noChangeAspect="1"/>
          </p:cNvGraphicFramePr>
          <p:nvPr>
            <p:ph idx="1"/>
            <p:extLst>
              <p:ext uri="{D42A27DB-BD31-4B8C-83A1-F6EECF244321}">
                <p14:modId xmlns:p14="http://schemas.microsoft.com/office/powerpoint/2010/main" val="1930762379"/>
              </p:ext>
            </p:extLst>
          </p:nvPr>
        </p:nvGraphicFramePr>
        <p:xfrm>
          <a:off x="133004" y="1385889"/>
          <a:ext cx="8844741" cy="5303670"/>
        </p:xfrm>
        <a:graphic>
          <a:graphicData uri="http://schemas.openxmlformats.org/presentationml/2006/ole">
            <mc:AlternateContent xmlns:mc="http://schemas.openxmlformats.org/markup-compatibility/2006">
              <mc:Choice xmlns:v="urn:schemas-microsoft-com:vml" Requires="v">
                <p:oleObj spid="_x0000_s4130" name="Chart" r:id="rId3" imgW="8130619" imgH="5417891" progId="MSGraph.Chart.8">
                  <p:embed followColorScheme="full"/>
                </p:oleObj>
              </mc:Choice>
              <mc:Fallback>
                <p:oleObj name="Chart" r:id="rId3" imgW="8130619" imgH="5417891" progId="MSGraph.Chart.8">
                  <p:embed followColorScheme="full"/>
                  <p:pic>
                    <p:nvPicPr>
                      <p:cNvPr id="0" name=""/>
                      <p:cNvPicPr/>
                      <p:nvPr/>
                    </p:nvPicPr>
                    <p:blipFill>
                      <a:blip r:embed="rId4"/>
                      <a:stretch>
                        <a:fillRect/>
                      </a:stretch>
                    </p:blipFill>
                    <p:spPr>
                      <a:xfrm>
                        <a:off x="133004" y="1385889"/>
                        <a:ext cx="8844741" cy="5303670"/>
                      </a:xfrm>
                      <a:prstGeom prst="rect">
                        <a:avLst/>
                      </a:prstGeom>
                    </p:spPr>
                  </p:pic>
                </p:oleObj>
              </mc:Fallback>
            </mc:AlternateContent>
          </a:graphicData>
        </a:graphic>
      </p:graphicFrame>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8337" y="3047282"/>
            <a:ext cx="4021579" cy="3016185"/>
          </a:xfrm>
          <a:prstGeom prst="rect">
            <a:avLst/>
          </a:prstGeom>
        </p:spPr>
      </p:pic>
      <p:pic>
        <p:nvPicPr>
          <p:cNvPr id="6" name="図 5"/>
          <p:cNvPicPr>
            <a:picLocks noChangeAspect="1"/>
          </p:cNvPicPr>
          <p:nvPr/>
        </p:nvPicPr>
        <p:blipFill>
          <a:blip r:embed="rId6"/>
          <a:stretch>
            <a:fillRect/>
          </a:stretch>
        </p:blipFill>
        <p:spPr>
          <a:xfrm>
            <a:off x="556334" y="1616566"/>
            <a:ext cx="3924174" cy="2938809"/>
          </a:xfrm>
          <a:prstGeom prst="rect">
            <a:avLst/>
          </a:prstGeom>
        </p:spPr>
      </p:pic>
      <p:sp>
        <p:nvSpPr>
          <p:cNvPr id="3" name="テキスト ボックス 2"/>
          <p:cNvSpPr txBox="1"/>
          <p:nvPr/>
        </p:nvSpPr>
        <p:spPr>
          <a:xfrm>
            <a:off x="4718337" y="6063467"/>
            <a:ext cx="4021579" cy="369332"/>
          </a:xfrm>
          <a:prstGeom prst="rect">
            <a:avLst/>
          </a:prstGeom>
          <a:noFill/>
        </p:spPr>
        <p:txBody>
          <a:bodyPr wrap="square" rtlCol="0">
            <a:spAutoFit/>
          </a:bodyPr>
          <a:lstStyle/>
          <a:p>
            <a:r>
              <a:rPr kumimoji="1" lang="ja-JP" altLang="en-US" dirty="0" smtClean="0"/>
              <a:t>友の会員特別講座　インターネット</a:t>
            </a:r>
            <a:endParaRPr kumimoji="1" lang="ja-JP" altLang="en-US" dirty="0"/>
          </a:p>
        </p:txBody>
      </p:sp>
      <p:sp>
        <p:nvSpPr>
          <p:cNvPr id="7" name="テキスト ボックス 6"/>
          <p:cNvSpPr txBox="1"/>
          <p:nvPr/>
        </p:nvSpPr>
        <p:spPr>
          <a:xfrm>
            <a:off x="484710" y="4555374"/>
            <a:ext cx="4347504" cy="369332"/>
          </a:xfrm>
          <a:prstGeom prst="rect">
            <a:avLst/>
          </a:prstGeom>
          <a:noFill/>
        </p:spPr>
        <p:txBody>
          <a:bodyPr wrap="square" rtlCol="0">
            <a:spAutoFit/>
          </a:bodyPr>
          <a:lstStyle/>
          <a:p>
            <a:r>
              <a:rPr kumimoji="1" lang="ja-JP" altLang="en-US" smtClean="0"/>
              <a:t>生涯学習財団委託　高齢者超入門教室</a:t>
            </a:r>
            <a:endParaRPr kumimoji="1" lang="ja-JP" altLang="en-US"/>
          </a:p>
        </p:txBody>
      </p:sp>
      <p:sp>
        <p:nvSpPr>
          <p:cNvPr id="8" name="テキスト ボックス 7"/>
          <p:cNvSpPr txBox="1"/>
          <p:nvPr/>
        </p:nvSpPr>
        <p:spPr>
          <a:xfrm>
            <a:off x="4718337" y="1508411"/>
            <a:ext cx="4035973" cy="400110"/>
          </a:xfrm>
          <a:prstGeom prst="rect">
            <a:avLst/>
          </a:prstGeom>
          <a:noFill/>
        </p:spPr>
        <p:txBody>
          <a:bodyPr wrap="square" rtlCol="0">
            <a:spAutoFit/>
          </a:bodyPr>
          <a:lstStyle/>
          <a:p>
            <a:r>
              <a:rPr kumimoji="1" lang="ja-JP" altLang="en-US" sz="2000" dirty="0" smtClean="0">
                <a:hlinkClick r:id="rId7"/>
              </a:rPr>
              <a:t>デジタルカメラ専門</a:t>
            </a:r>
            <a:r>
              <a:rPr kumimoji="1" lang="ja-JP" altLang="en-US" sz="2000" dirty="0">
                <a:hlinkClick r:id="rId7"/>
              </a:rPr>
              <a:t>講座</a:t>
            </a:r>
            <a:r>
              <a:rPr kumimoji="1" lang="ja-JP" altLang="en-US" sz="2000" dirty="0" smtClean="0">
                <a:hlinkClick r:id="rId7"/>
              </a:rPr>
              <a:t> </a:t>
            </a:r>
            <a:r>
              <a:rPr kumimoji="1" lang="en-US" altLang="ja-JP" sz="2000" dirty="0" smtClean="0">
                <a:hlinkClick r:id="rId7"/>
              </a:rPr>
              <a:t>(</a:t>
            </a:r>
            <a:r>
              <a:rPr kumimoji="1" lang="ja-JP" altLang="en-US" sz="2000" dirty="0" smtClean="0">
                <a:hlinkClick r:id="rId7"/>
              </a:rPr>
              <a:t>ビデオ</a:t>
            </a:r>
            <a:r>
              <a:rPr kumimoji="1" lang="en-US" altLang="ja-JP" sz="2000" dirty="0" smtClean="0">
                <a:hlinkClick r:id="rId7"/>
              </a:rPr>
              <a:t>)</a:t>
            </a:r>
            <a:endParaRPr kumimoji="1" lang="ja-JP" altLang="en-US" sz="2000" dirty="0"/>
          </a:p>
        </p:txBody>
      </p:sp>
    </p:spTree>
    <p:extLst>
      <p:ext uri="{BB962C8B-B14F-4D97-AF65-F5344CB8AC3E}">
        <p14:creationId xmlns:p14="http://schemas.microsoft.com/office/powerpoint/2010/main" val="609371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施設見学</a:t>
            </a:r>
            <a:endParaRPr kumimoji="1" lang="ja-JP" altLang="en-US" b="1" dirty="0"/>
          </a:p>
        </p:txBody>
      </p:sp>
      <p:graphicFrame>
        <p:nvGraphicFramePr>
          <p:cNvPr id="4" name="コンテンツ プレースホルダー 3"/>
          <p:cNvGraphicFramePr>
            <a:graphicFrameLocks noGrp="1" noChangeAspect="1"/>
          </p:cNvGraphicFramePr>
          <p:nvPr>
            <p:ph idx="1"/>
            <p:extLst>
              <p:ext uri="{D42A27DB-BD31-4B8C-83A1-F6EECF244321}">
                <p14:modId xmlns:p14="http://schemas.microsoft.com/office/powerpoint/2010/main" val="993085815"/>
              </p:ext>
            </p:extLst>
          </p:nvPr>
        </p:nvGraphicFramePr>
        <p:xfrm>
          <a:off x="166255" y="1182350"/>
          <a:ext cx="8734877" cy="5473633"/>
        </p:xfrm>
        <a:graphic>
          <a:graphicData uri="http://schemas.openxmlformats.org/presentationml/2006/ole">
            <mc:AlternateContent xmlns:mc="http://schemas.openxmlformats.org/markup-compatibility/2006">
              <mc:Choice xmlns:v="urn:schemas-microsoft-com:vml" Requires="v">
                <p:oleObj spid="_x0000_s5153" name="Chart" r:id="rId3" imgW="8130619" imgH="5417891" progId="MSGraph.Chart.8">
                  <p:embed followColorScheme="full"/>
                </p:oleObj>
              </mc:Choice>
              <mc:Fallback>
                <p:oleObj name="Chart" r:id="rId3" imgW="8130619" imgH="5417891" progId="MSGraph.Chart.8">
                  <p:embed followColorScheme="full"/>
                  <p:pic>
                    <p:nvPicPr>
                      <p:cNvPr id="0" name=""/>
                      <p:cNvPicPr/>
                      <p:nvPr/>
                    </p:nvPicPr>
                    <p:blipFill>
                      <a:blip r:embed="rId4"/>
                      <a:stretch>
                        <a:fillRect/>
                      </a:stretch>
                    </p:blipFill>
                    <p:spPr>
                      <a:xfrm>
                        <a:off x="166255" y="1182350"/>
                        <a:ext cx="8734877" cy="5473633"/>
                      </a:xfrm>
                      <a:prstGeom prst="rect">
                        <a:avLst/>
                      </a:prstGeom>
                    </p:spPr>
                  </p:pic>
                </p:oleObj>
              </mc:Fallback>
            </mc:AlternateContent>
          </a:graphicData>
        </a:graphic>
      </p:graphicFrame>
      <p:pic>
        <p:nvPicPr>
          <p:cNvPr id="5" name="図 4"/>
          <p:cNvPicPr>
            <a:picLocks noChangeAspect="1"/>
          </p:cNvPicPr>
          <p:nvPr/>
        </p:nvPicPr>
        <p:blipFill>
          <a:blip r:embed="rId5"/>
          <a:stretch>
            <a:fillRect/>
          </a:stretch>
        </p:blipFill>
        <p:spPr>
          <a:xfrm>
            <a:off x="290991" y="1676167"/>
            <a:ext cx="8610141" cy="4175994"/>
          </a:xfrm>
          <a:prstGeom prst="rect">
            <a:avLst/>
          </a:prstGeom>
        </p:spPr>
      </p:pic>
      <p:sp>
        <p:nvSpPr>
          <p:cNvPr id="3" name="テキスト ボックス 2"/>
          <p:cNvSpPr txBox="1"/>
          <p:nvPr/>
        </p:nvSpPr>
        <p:spPr>
          <a:xfrm>
            <a:off x="290991" y="5852161"/>
            <a:ext cx="8610141" cy="369332"/>
          </a:xfrm>
          <a:prstGeom prst="rect">
            <a:avLst/>
          </a:prstGeom>
          <a:noFill/>
        </p:spPr>
        <p:txBody>
          <a:bodyPr wrap="square" rtlCol="0">
            <a:spAutoFit/>
          </a:bodyPr>
          <a:lstStyle/>
          <a:p>
            <a:r>
              <a:rPr kumimoji="1" lang="en-US" altLang="ja-JP" dirty="0" smtClean="0">
                <a:hlinkClick r:id="rId6"/>
              </a:rPr>
              <a:t>JAL </a:t>
            </a:r>
            <a:r>
              <a:rPr kumimoji="1" lang="ja-JP" altLang="en-US" dirty="0" smtClean="0">
                <a:hlinkClick r:id="rId6"/>
              </a:rPr>
              <a:t>メンテナンスセンターの見学</a:t>
            </a:r>
            <a:endParaRPr kumimoji="1" lang="ja-JP" altLang="en-US" dirty="0"/>
          </a:p>
        </p:txBody>
      </p:sp>
    </p:spTree>
    <p:extLst>
      <p:ext uri="{BB962C8B-B14F-4D97-AF65-F5344CB8AC3E}">
        <p14:creationId xmlns:p14="http://schemas.microsoft.com/office/powerpoint/2010/main" val="3346826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懇親会</a:t>
            </a:r>
            <a:endParaRPr kumimoji="1" lang="ja-JP" altLang="en-US" b="1" dirty="0"/>
          </a:p>
        </p:txBody>
      </p:sp>
      <p:graphicFrame>
        <p:nvGraphicFramePr>
          <p:cNvPr id="4" name="コンテンツ プレースホルダー 3"/>
          <p:cNvGraphicFramePr>
            <a:graphicFrameLocks noGrp="1" noChangeAspect="1"/>
          </p:cNvGraphicFramePr>
          <p:nvPr>
            <p:ph idx="1"/>
            <p:extLst>
              <p:ext uri="{D42A27DB-BD31-4B8C-83A1-F6EECF244321}">
                <p14:modId xmlns:p14="http://schemas.microsoft.com/office/powerpoint/2010/main" val="348607674"/>
              </p:ext>
            </p:extLst>
          </p:nvPr>
        </p:nvGraphicFramePr>
        <p:xfrm>
          <a:off x="199504" y="1155032"/>
          <a:ext cx="8721851" cy="5530188"/>
        </p:xfrm>
        <a:graphic>
          <a:graphicData uri="http://schemas.openxmlformats.org/presentationml/2006/ole">
            <mc:AlternateContent xmlns:mc="http://schemas.openxmlformats.org/markup-compatibility/2006">
              <mc:Choice xmlns:v="urn:schemas-microsoft-com:vml" Requires="v">
                <p:oleObj spid="_x0000_s6177" name="Chart" r:id="rId3" imgW="8130619" imgH="5417891" progId="MSGraph.Chart.8">
                  <p:embed followColorScheme="full"/>
                </p:oleObj>
              </mc:Choice>
              <mc:Fallback>
                <p:oleObj name="Chart" r:id="rId3" imgW="8130619" imgH="5417891" progId="MSGraph.Chart.8">
                  <p:embed followColorScheme="full"/>
                  <p:pic>
                    <p:nvPicPr>
                      <p:cNvPr id="0" name=""/>
                      <p:cNvPicPr/>
                      <p:nvPr/>
                    </p:nvPicPr>
                    <p:blipFill>
                      <a:blip r:embed="rId4"/>
                      <a:stretch>
                        <a:fillRect/>
                      </a:stretch>
                    </p:blipFill>
                    <p:spPr>
                      <a:xfrm>
                        <a:off x="199504" y="1155032"/>
                        <a:ext cx="8721851" cy="5530188"/>
                      </a:xfrm>
                      <a:prstGeom prst="rect">
                        <a:avLst/>
                      </a:prstGeom>
                    </p:spPr>
                  </p:pic>
                </p:oleObj>
              </mc:Fallback>
            </mc:AlternateContent>
          </a:graphicData>
        </a:graphic>
      </p:graphicFrame>
      <p:pic>
        <p:nvPicPr>
          <p:cNvPr id="6" name="図 5"/>
          <p:cNvPicPr>
            <a:picLocks noChangeAspect="1"/>
          </p:cNvPicPr>
          <p:nvPr/>
        </p:nvPicPr>
        <p:blipFill>
          <a:blip r:embed="rId5"/>
          <a:stretch>
            <a:fillRect/>
          </a:stretch>
        </p:blipFill>
        <p:spPr>
          <a:xfrm>
            <a:off x="484710" y="1271376"/>
            <a:ext cx="6057066" cy="4524986"/>
          </a:xfrm>
          <a:prstGeom prst="rect">
            <a:avLst/>
          </a:prstGeom>
        </p:spPr>
      </p:pic>
      <p:sp>
        <p:nvSpPr>
          <p:cNvPr id="7" name="テキスト ボックス 6"/>
          <p:cNvSpPr txBox="1"/>
          <p:nvPr/>
        </p:nvSpPr>
        <p:spPr>
          <a:xfrm>
            <a:off x="356373" y="5796362"/>
            <a:ext cx="2540200" cy="369332"/>
          </a:xfrm>
          <a:prstGeom prst="rect">
            <a:avLst/>
          </a:prstGeom>
          <a:noFill/>
        </p:spPr>
        <p:txBody>
          <a:bodyPr wrap="square" rtlCol="0">
            <a:spAutoFit/>
          </a:bodyPr>
          <a:lstStyle/>
          <a:p>
            <a:r>
              <a:rPr kumimoji="1" lang="ja-JP" altLang="en-US" dirty="0" smtClean="0">
                <a:hlinkClick r:id="rId6"/>
              </a:rPr>
              <a:t>永年会員表彰　</a:t>
            </a:r>
            <a:r>
              <a:rPr kumimoji="1" lang="en-US" altLang="ja-JP" dirty="0" smtClean="0">
                <a:hlinkClick r:id="rId6"/>
              </a:rPr>
              <a:t>2013</a:t>
            </a:r>
            <a:endParaRPr kumimoji="1" lang="ja-JP" altLang="en-US" dirty="0"/>
          </a:p>
        </p:txBody>
      </p:sp>
      <p:sp>
        <p:nvSpPr>
          <p:cNvPr id="9" name="テキスト ボックス 8"/>
          <p:cNvSpPr txBox="1"/>
          <p:nvPr/>
        </p:nvSpPr>
        <p:spPr>
          <a:xfrm>
            <a:off x="5798248" y="6315888"/>
            <a:ext cx="2614863" cy="369332"/>
          </a:xfrm>
          <a:prstGeom prst="rect">
            <a:avLst/>
          </a:prstGeom>
          <a:noFill/>
        </p:spPr>
        <p:txBody>
          <a:bodyPr wrap="square" rtlCol="0">
            <a:spAutoFit/>
          </a:bodyPr>
          <a:lstStyle/>
          <a:p>
            <a:r>
              <a:rPr kumimoji="1" lang="ja-JP" altLang="en-US" dirty="0" smtClean="0"/>
              <a:t>新年会　</a:t>
            </a:r>
            <a:r>
              <a:rPr kumimoji="1" lang="en-US" altLang="ja-JP" dirty="0" smtClean="0"/>
              <a:t>2013</a:t>
            </a:r>
            <a:endParaRPr kumimoji="1" lang="ja-JP" altLang="en-US" dirty="0"/>
          </a:p>
        </p:txBody>
      </p:sp>
      <p:pic>
        <p:nvPicPr>
          <p:cNvPr id="5" name="図 4"/>
          <p:cNvPicPr>
            <a:picLocks noChangeAspect="1"/>
          </p:cNvPicPr>
          <p:nvPr/>
        </p:nvPicPr>
        <p:blipFill>
          <a:blip r:embed="rId7"/>
          <a:stretch>
            <a:fillRect/>
          </a:stretch>
        </p:blipFill>
        <p:spPr>
          <a:xfrm>
            <a:off x="5798248" y="4647921"/>
            <a:ext cx="2953692" cy="1667967"/>
          </a:xfrm>
          <a:prstGeom prst="rect">
            <a:avLst/>
          </a:prstGeom>
        </p:spPr>
      </p:pic>
    </p:spTree>
    <p:extLst>
      <p:ext uri="{BB962C8B-B14F-4D97-AF65-F5344CB8AC3E}">
        <p14:creationId xmlns:p14="http://schemas.microsoft.com/office/powerpoint/2010/main" val="1298970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イオン">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656</TotalTime>
  <Words>181</Words>
  <Application>Microsoft Office PowerPoint</Application>
  <PresentationFormat>画面に合わせる (4:3)</PresentationFormat>
  <Paragraphs>68</Paragraphs>
  <Slides>12</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20" baseType="lpstr">
      <vt:lpstr>ＭＳ Ｐゴシック</vt:lpstr>
      <vt:lpstr>メイリオ</vt:lpstr>
      <vt:lpstr>Arial</vt:lpstr>
      <vt:lpstr>Calibri</vt:lpstr>
      <vt:lpstr>Century Gothic</vt:lpstr>
      <vt:lpstr>Wingdings 3</vt:lpstr>
      <vt:lpstr>イオン</vt:lpstr>
      <vt:lpstr>Chart</vt:lpstr>
      <vt:lpstr>シニアネット横須賀 情報化支援ボランティア活動グループ </vt:lpstr>
      <vt:lpstr>シニアネット横須賀</vt:lpstr>
      <vt:lpstr>開設の動機</vt:lpstr>
      <vt:lpstr>会員動向</vt:lpstr>
      <vt:lpstr>年齢構成</vt:lpstr>
      <vt:lpstr>主な活動　パソコン教室</vt:lpstr>
      <vt:lpstr>パソコン教室　教室風景</vt:lpstr>
      <vt:lpstr>施設見学</vt:lpstr>
      <vt:lpstr>懇親会</vt:lpstr>
      <vt:lpstr>シニアネット横須賀友の会支援</vt:lpstr>
      <vt:lpstr>友の会の活動</vt:lpstr>
      <vt:lpstr>Links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Pointで作る プレゼンテーション</dc:title>
  <dc:creator>今城基</dc:creator>
  <cp:lastModifiedBy>今城基</cp:lastModifiedBy>
  <cp:revision>60</cp:revision>
  <dcterms:created xsi:type="dcterms:W3CDTF">2013-05-04T07:33:17Z</dcterms:created>
  <dcterms:modified xsi:type="dcterms:W3CDTF">2013-05-08T05:44:19Z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